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325675" cy="30243463"/>
  <p:notesSz cx="7099300" cy="10234613"/>
  <p:defaultTextStyle>
    <a:defPPr>
      <a:defRPr lang="it-IT"/>
    </a:defPPr>
    <a:lvl1pPr marL="0" algn="l" defTabSz="4032195" rtl="0" eaLnBrk="1" latinLnBrk="0" hangingPunct="1">
      <a:defRPr sz="7900" kern="1200">
        <a:solidFill>
          <a:schemeClr val="tx1"/>
        </a:solidFill>
        <a:latin typeface="+mn-lt"/>
        <a:ea typeface="+mn-ea"/>
        <a:cs typeface="+mn-cs"/>
      </a:defRPr>
    </a:lvl1pPr>
    <a:lvl2pPr marL="2016098" algn="l" defTabSz="4032195" rtl="0" eaLnBrk="1" latinLnBrk="0" hangingPunct="1">
      <a:defRPr sz="7900" kern="1200">
        <a:solidFill>
          <a:schemeClr val="tx1"/>
        </a:solidFill>
        <a:latin typeface="+mn-lt"/>
        <a:ea typeface="+mn-ea"/>
        <a:cs typeface="+mn-cs"/>
      </a:defRPr>
    </a:lvl2pPr>
    <a:lvl3pPr marL="4032195" algn="l" defTabSz="4032195" rtl="0" eaLnBrk="1" latinLnBrk="0" hangingPunct="1">
      <a:defRPr sz="7900" kern="1200">
        <a:solidFill>
          <a:schemeClr val="tx1"/>
        </a:solidFill>
        <a:latin typeface="+mn-lt"/>
        <a:ea typeface="+mn-ea"/>
        <a:cs typeface="+mn-cs"/>
      </a:defRPr>
    </a:lvl3pPr>
    <a:lvl4pPr marL="6048293" algn="l" defTabSz="4032195" rtl="0" eaLnBrk="1" latinLnBrk="0" hangingPunct="1">
      <a:defRPr sz="7900" kern="1200">
        <a:solidFill>
          <a:schemeClr val="tx1"/>
        </a:solidFill>
        <a:latin typeface="+mn-lt"/>
        <a:ea typeface="+mn-ea"/>
        <a:cs typeface="+mn-cs"/>
      </a:defRPr>
    </a:lvl4pPr>
    <a:lvl5pPr marL="8064391" algn="l" defTabSz="4032195" rtl="0" eaLnBrk="1" latinLnBrk="0" hangingPunct="1">
      <a:defRPr sz="7900" kern="1200">
        <a:solidFill>
          <a:schemeClr val="tx1"/>
        </a:solidFill>
        <a:latin typeface="+mn-lt"/>
        <a:ea typeface="+mn-ea"/>
        <a:cs typeface="+mn-cs"/>
      </a:defRPr>
    </a:lvl5pPr>
    <a:lvl6pPr marL="10080488" algn="l" defTabSz="4032195" rtl="0" eaLnBrk="1" latinLnBrk="0" hangingPunct="1">
      <a:defRPr sz="7900" kern="1200">
        <a:solidFill>
          <a:schemeClr val="tx1"/>
        </a:solidFill>
        <a:latin typeface="+mn-lt"/>
        <a:ea typeface="+mn-ea"/>
        <a:cs typeface="+mn-cs"/>
      </a:defRPr>
    </a:lvl6pPr>
    <a:lvl7pPr marL="12096586" algn="l" defTabSz="4032195" rtl="0" eaLnBrk="1" latinLnBrk="0" hangingPunct="1">
      <a:defRPr sz="7900" kern="1200">
        <a:solidFill>
          <a:schemeClr val="tx1"/>
        </a:solidFill>
        <a:latin typeface="+mn-lt"/>
        <a:ea typeface="+mn-ea"/>
        <a:cs typeface="+mn-cs"/>
      </a:defRPr>
    </a:lvl7pPr>
    <a:lvl8pPr marL="14112684" algn="l" defTabSz="4032195" rtl="0" eaLnBrk="1" latinLnBrk="0" hangingPunct="1">
      <a:defRPr sz="7900" kern="1200">
        <a:solidFill>
          <a:schemeClr val="tx1"/>
        </a:solidFill>
        <a:latin typeface="+mn-lt"/>
        <a:ea typeface="+mn-ea"/>
        <a:cs typeface="+mn-cs"/>
      </a:defRPr>
    </a:lvl8pPr>
    <a:lvl9pPr marL="16128782" algn="l" defTabSz="4032195" rtl="0" eaLnBrk="1" latinLnBrk="0" hangingPunct="1">
      <a:defRPr sz="7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E79"/>
    <a:srgbClr val="04A82B"/>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932" autoAdjust="0"/>
  </p:normalViewPr>
  <p:slideViewPr>
    <p:cSldViewPr>
      <p:cViewPr>
        <p:scale>
          <a:sx n="25" d="100"/>
          <a:sy n="25" d="100"/>
        </p:scale>
        <p:origin x="-518" y="-67"/>
      </p:cViewPr>
      <p:guideLst>
        <p:guide orient="horz" pos="9526"/>
        <p:guide pos="1270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n-GB"/>
          </a:p>
        </p:txBody>
      </p:sp>
      <p:sp>
        <p:nvSpPr>
          <p:cNvPr id="3" name="Segnaposto data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2563C953-E07F-4025-A7CC-800EF9F10D3F}" type="datetimeFigureOut">
              <a:rPr lang="en-GB" smtClean="0"/>
              <a:pPr/>
              <a:t>25/08/2015</a:t>
            </a:fld>
            <a:endParaRPr lang="en-GB"/>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n-GB"/>
          </a:p>
        </p:txBody>
      </p:sp>
      <p:sp>
        <p:nvSpPr>
          <p:cNvPr id="5" name="Segnaposto note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en-GB"/>
          </a:p>
        </p:txBody>
      </p:sp>
      <p:sp>
        <p:nvSpPr>
          <p:cNvPr id="7" name="Segnaposto numero diapositiva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C99C9EF3-D193-4020-BFB5-37556BFBD74A}" type="slidenum">
              <a:rPr lang="en-GB" smtClean="0"/>
              <a:pPr/>
              <a:t>‹N›</a:t>
            </a:fld>
            <a:endParaRPr lang="en-GB"/>
          </a:p>
        </p:txBody>
      </p:sp>
    </p:spTree>
    <p:extLst>
      <p:ext uri="{BB962C8B-B14F-4D97-AF65-F5344CB8AC3E}">
        <p14:creationId xmlns:p14="http://schemas.microsoft.com/office/powerpoint/2010/main" xmlns="" val="3751903401"/>
      </p:ext>
    </p:extLst>
  </p:cSld>
  <p:clrMap bg1="lt1" tx1="dk1" bg2="lt2" tx2="dk2" accent1="accent1" accent2="accent2" accent3="accent3" accent4="accent4" accent5="accent5" accent6="accent6" hlink="hlink" folHlink="folHlink"/>
  <p:notesStyle>
    <a:lvl1pPr marL="0" algn="l" defTabSz="4032195" rtl="0" eaLnBrk="1" latinLnBrk="0" hangingPunct="1">
      <a:defRPr sz="5300" kern="1200">
        <a:solidFill>
          <a:schemeClr val="tx1"/>
        </a:solidFill>
        <a:latin typeface="+mn-lt"/>
        <a:ea typeface="+mn-ea"/>
        <a:cs typeface="+mn-cs"/>
      </a:defRPr>
    </a:lvl1pPr>
    <a:lvl2pPr marL="2016098" algn="l" defTabSz="4032195" rtl="0" eaLnBrk="1" latinLnBrk="0" hangingPunct="1">
      <a:defRPr sz="5300" kern="1200">
        <a:solidFill>
          <a:schemeClr val="tx1"/>
        </a:solidFill>
        <a:latin typeface="+mn-lt"/>
        <a:ea typeface="+mn-ea"/>
        <a:cs typeface="+mn-cs"/>
      </a:defRPr>
    </a:lvl2pPr>
    <a:lvl3pPr marL="4032195" algn="l" defTabSz="4032195" rtl="0" eaLnBrk="1" latinLnBrk="0" hangingPunct="1">
      <a:defRPr sz="5300" kern="1200">
        <a:solidFill>
          <a:schemeClr val="tx1"/>
        </a:solidFill>
        <a:latin typeface="+mn-lt"/>
        <a:ea typeface="+mn-ea"/>
        <a:cs typeface="+mn-cs"/>
      </a:defRPr>
    </a:lvl3pPr>
    <a:lvl4pPr marL="6048293" algn="l" defTabSz="4032195" rtl="0" eaLnBrk="1" latinLnBrk="0" hangingPunct="1">
      <a:defRPr sz="5300" kern="1200">
        <a:solidFill>
          <a:schemeClr val="tx1"/>
        </a:solidFill>
        <a:latin typeface="+mn-lt"/>
        <a:ea typeface="+mn-ea"/>
        <a:cs typeface="+mn-cs"/>
      </a:defRPr>
    </a:lvl4pPr>
    <a:lvl5pPr marL="8064391" algn="l" defTabSz="4032195" rtl="0" eaLnBrk="1" latinLnBrk="0" hangingPunct="1">
      <a:defRPr sz="5300" kern="1200">
        <a:solidFill>
          <a:schemeClr val="tx1"/>
        </a:solidFill>
        <a:latin typeface="+mn-lt"/>
        <a:ea typeface="+mn-ea"/>
        <a:cs typeface="+mn-cs"/>
      </a:defRPr>
    </a:lvl5pPr>
    <a:lvl6pPr marL="10080488" algn="l" defTabSz="4032195" rtl="0" eaLnBrk="1" latinLnBrk="0" hangingPunct="1">
      <a:defRPr sz="5300" kern="1200">
        <a:solidFill>
          <a:schemeClr val="tx1"/>
        </a:solidFill>
        <a:latin typeface="+mn-lt"/>
        <a:ea typeface="+mn-ea"/>
        <a:cs typeface="+mn-cs"/>
      </a:defRPr>
    </a:lvl6pPr>
    <a:lvl7pPr marL="12096586" algn="l" defTabSz="4032195" rtl="0" eaLnBrk="1" latinLnBrk="0" hangingPunct="1">
      <a:defRPr sz="5300" kern="1200">
        <a:solidFill>
          <a:schemeClr val="tx1"/>
        </a:solidFill>
        <a:latin typeface="+mn-lt"/>
        <a:ea typeface="+mn-ea"/>
        <a:cs typeface="+mn-cs"/>
      </a:defRPr>
    </a:lvl7pPr>
    <a:lvl8pPr marL="14112684" algn="l" defTabSz="4032195" rtl="0" eaLnBrk="1" latinLnBrk="0" hangingPunct="1">
      <a:defRPr sz="5300" kern="1200">
        <a:solidFill>
          <a:schemeClr val="tx1"/>
        </a:solidFill>
        <a:latin typeface="+mn-lt"/>
        <a:ea typeface="+mn-ea"/>
        <a:cs typeface="+mn-cs"/>
      </a:defRPr>
    </a:lvl8pPr>
    <a:lvl9pPr marL="16128782" algn="l" defTabSz="4032195" rtl="0" eaLnBrk="1" latinLnBrk="0" hangingPunct="1">
      <a:defRPr sz="5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92188" y="768350"/>
            <a:ext cx="5114925" cy="3836988"/>
          </a:xfrm>
        </p:spPr>
      </p:sp>
      <p:sp>
        <p:nvSpPr>
          <p:cNvPr id="3" name="Segnaposto note 2"/>
          <p:cNvSpPr>
            <a:spLocks noGrp="1"/>
          </p:cNvSpPr>
          <p:nvPr>
            <p:ph type="body" idx="1"/>
          </p:nvPr>
        </p:nvSpPr>
        <p:spPr/>
        <p:txBody>
          <a:bodyPr>
            <a:normAutofit/>
          </a:bodyPr>
          <a:lstStyle/>
          <a:p>
            <a:pPr>
              <a:buFontTx/>
              <a:buChar char="-"/>
            </a:pPr>
            <a:endParaRPr lang="it-IT" baseline="0" dirty="0" smtClean="0"/>
          </a:p>
        </p:txBody>
      </p:sp>
      <p:sp>
        <p:nvSpPr>
          <p:cNvPr id="4" name="Segnaposto numero diapositiva 3"/>
          <p:cNvSpPr>
            <a:spLocks noGrp="1"/>
          </p:cNvSpPr>
          <p:nvPr>
            <p:ph type="sldNum" sz="quarter" idx="10"/>
          </p:nvPr>
        </p:nvSpPr>
        <p:spPr/>
        <p:txBody>
          <a:bodyPr/>
          <a:lstStyle/>
          <a:p>
            <a:fld id="{C99C9EF3-D193-4020-BFB5-37556BFBD74A}"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024426" y="9395079"/>
            <a:ext cx="34276824" cy="6482742"/>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6048852" y="17137962"/>
            <a:ext cx="28227973" cy="7728885"/>
          </a:xfrm>
        </p:spPr>
        <p:txBody>
          <a:bodyPr/>
          <a:lstStyle>
            <a:lvl1pPr marL="0" indent="0" algn="ctr">
              <a:buNone/>
              <a:defRPr>
                <a:solidFill>
                  <a:schemeClr val="tx1">
                    <a:tint val="75000"/>
                  </a:schemeClr>
                </a:solidFill>
              </a:defRPr>
            </a:lvl1pPr>
            <a:lvl2pPr marL="2016098" indent="0" algn="ctr">
              <a:buNone/>
              <a:defRPr>
                <a:solidFill>
                  <a:schemeClr val="tx1">
                    <a:tint val="75000"/>
                  </a:schemeClr>
                </a:solidFill>
              </a:defRPr>
            </a:lvl2pPr>
            <a:lvl3pPr marL="4032195" indent="0" algn="ctr">
              <a:buNone/>
              <a:defRPr>
                <a:solidFill>
                  <a:schemeClr val="tx1">
                    <a:tint val="75000"/>
                  </a:schemeClr>
                </a:solidFill>
              </a:defRPr>
            </a:lvl3pPr>
            <a:lvl4pPr marL="6048293" indent="0" algn="ctr">
              <a:buNone/>
              <a:defRPr>
                <a:solidFill>
                  <a:schemeClr val="tx1">
                    <a:tint val="75000"/>
                  </a:schemeClr>
                </a:solidFill>
              </a:defRPr>
            </a:lvl4pPr>
            <a:lvl5pPr marL="8064391" indent="0" algn="ctr">
              <a:buNone/>
              <a:defRPr>
                <a:solidFill>
                  <a:schemeClr val="tx1">
                    <a:tint val="75000"/>
                  </a:schemeClr>
                </a:solidFill>
              </a:defRPr>
            </a:lvl5pPr>
            <a:lvl6pPr marL="10080488" indent="0" algn="ctr">
              <a:buNone/>
              <a:defRPr>
                <a:solidFill>
                  <a:schemeClr val="tx1">
                    <a:tint val="75000"/>
                  </a:schemeClr>
                </a:solidFill>
              </a:defRPr>
            </a:lvl6pPr>
            <a:lvl7pPr marL="12096586" indent="0" algn="ctr">
              <a:buNone/>
              <a:defRPr>
                <a:solidFill>
                  <a:schemeClr val="tx1">
                    <a:tint val="75000"/>
                  </a:schemeClr>
                </a:solidFill>
              </a:defRPr>
            </a:lvl7pPr>
            <a:lvl8pPr marL="14112684" indent="0" algn="ctr">
              <a:buNone/>
              <a:defRPr>
                <a:solidFill>
                  <a:schemeClr val="tx1">
                    <a:tint val="75000"/>
                  </a:schemeClr>
                </a:solidFill>
              </a:defRPr>
            </a:lvl8pPr>
            <a:lvl9pPr marL="16128782"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9236115" y="1211144"/>
            <a:ext cx="9073277" cy="2580495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016284" y="1211144"/>
            <a:ext cx="26547736" cy="2580495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3185450" y="19434228"/>
            <a:ext cx="34276824" cy="6006688"/>
          </a:xfrm>
        </p:spPr>
        <p:txBody>
          <a:bodyPr anchor="t"/>
          <a:lstStyle>
            <a:lvl1pPr algn="l">
              <a:defRPr sz="17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3185450" y="12818473"/>
            <a:ext cx="34276824" cy="6615755"/>
          </a:xfrm>
        </p:spPr>
        <p:txBody>
          <a:bodyPr anchor="b"/>
          <a:lstStyle>
            <a:lvl1pPr marL="0" indent="0">
              <a:buNone/>
              <a:defRPr sz="8900">
                <a:solidFill>
                  <a:schemeClr val="tx1">
                    <a:tint val="75000"/>
                  </a:schemeClr>
                </a:solidFill>
              </a:defRPr>
            </a:lvl1pPr>
            <a:lvl2pPr marL="2016098" indent="0">
              <a:buNone/>
              <a:defRPr sz="7900">
                <a:solidFill>
                  <a:schemeClr val="tx1">
                    <a:tint val="75000"/>
                  </a:schemeClr>
                </a:solidFill>
              </a:defRPr>
            </a:lvl2pPr>
            <a:lvl3pPr marL="4032195" indent="0">
              <a:buNone/>
              <a:defRPr sz="7000">
                <a:solidFill>
                  <a:schemeClr val="tx1">
                    <a:tint val="75000"/>
                  </a:schemeClr>
                </a:solidFill>
              </a:defRPr>
            </a:lvl3pPr>
            <a:lvl4pPr marL="6048293" indent="0">
              <a:buNone/>
              <a:defRPr sz="6200">
                <a:solidFill>
                  <a:schemeClr val="tx1">
                    <a:tint val="75000"/>
                  </a:schemeClr>
                </a:solidFill>
              </a:defRPr>
            </a:lvl4pPr>
            <a:lvl5pPr marL="8064391" indent="0">
              <a:buNone/>
              <a:defRPr sz="6200">
                <a:solidFill>
                  <a:schemeClr val="tx1">
                    <a:tint val="75000"/>
                  </a:schemeClr>
                </a:solidFill>
              </a:defRPr>
            </a:lvl5pPr>
            <a:lvl6pPr marL="10080488" indent="0">
              <a:buNone/>
              <a:defRPr sz="6200">
                <a:solidFill>
                  <a:schemeClr val="tx1">
                    <a:tint val="75000"/>
                  </a:schemeClr>
                </a:solidFill>
              </a:defRPr>
            </a:lvl6pPr>
            <a:lvl7pPr marL="12096586" indent="0">
              <a:buNone/>
              <a:defRPr sz="6200">
                <a:solidFill>
                  <a:schemeClr val="tx1">
                    <a:tint val="75000"/>
                  </a:schemeClr>
                </a:solidFill>
              </a:defRPr>
            </a:lvl7pPr>
            <a:lvl8pPr marL="14112684" indent="0">
              <a:buNone/>
              <a:defRPr sz="6200">
                <a:solidFill>
                  <a:schemeClr val="tx1">
                    <a:tint val="75000"/>
                  </a:schemeClr>
                </a:solidFill>
              </a:defRPr>
            </a:lvl8pPr>
            <a:lvl9pPr marL="16128782" indent="0">
              <a:buNone/>
              <a:defRPr sz="6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016284" y="7056811"/>
            <a:ext cx="17810506" cy="19959288"/>
          </a:xfrm>
        </p:spPr>
        <p:txBody>
          <a:bodyPr/>
          <a:lstStyle>
            <a:lvl1pPr>
              <a:defRPr sz="12400"/>
            </a:lvl1pPr>
            <a:lvl2pPr>
              <a:defRPr sz="10600"/>
            </a:lvl2pPr>
            <a:lvl3pPr>
              <a:defRPr sz="8900"/>
            </a:lvl3pPr>
            <a:lvl4pPr>
              <a:defRPr sz="7900"/>
            </a:lvl4pPr>
            <a:lvl5pPr>
              <a:defRPr sz="7900"/>
            </a:lvl5pPr>
            <a:lvl6pPr>
              <a:defRPr sz="7900"/>
            </a:lvl6pPr>
            <a:lvl7pPr>
              <a:defRPr sz="7900"/>
            </a:lvl7pPr>
            <a:lvl8pPr>
              <a:defRPr sz="7900"/>
            </a:lvl8pPr>
            <a:lvl9pPr>
              <a:defRPr sz="7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0498885" y="7056811"/>
            <a:ext cx="17810506" cy="19959288"/>
          </a:xfrm>
        </p:spPr>
        <p:txBody>
          <a:bodyPr/>
          <a:lstStyle>
            <a:lvl1pPr>
              <a:defRPr sz="12400"/>
            </a:lvl1pPr>
            <a:lvl2pPr>
              <a:defRPr sz="10600"/>
            </a:lvl2pPr>
            <a:lvl3pPr>
              <a:defRPr sz="8900"/>
            </a:lvl3pPr>
            <a:lvl4pPr>
              <a:defRPr sz="7900"/>
            </a:lvl4pPr>
            <a:lvl5pPr>
              <a:defRPr sz="7900"/>
            </a:lvl5pPr>
            <a:lvl6pPr>
              <a:defRPr sz="7900"/>
            </a:lvl6pPr>
            <a:lvl7pPr>
              <a:defRPr sz="7900"/>
            </a:lvl7pPr>
            <a:lvl8pPr>
              <a:defRPr sz="7900"/>
            </a:lvl8pPr>
            <a:lvl9pPr>
              <a:defRPr sz="7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2016284" y="6769778"/>
            <a:ext cx="17817509" cy="2821320"/>
          </a:xfrm>
        </p:spPr>
        <p:txBody>
          <a:bodyPr anchor="b"/>
          <a:lstStyle>
            <a:lvl1pPr marL="0" indent="0">
              <a:buNone/>
              <a:defRPr sz="10600" b="1"/>
            </a:lvl1pPr>
            <a:lvl2pPr marL="2016098" indent="0">
              <a:buNone/>
              <a:defRPr sz="8900" b="1"/>
            </a:lvl2pPr>
            <a:lvl3pPr marL="4032195" indent="0">
              <a:buNone/>
              <a:defRPr sz="7900" b="1"/>
            </a:lvl3pPr>
            <a:lvl4pPr marL="6048293" indent="0">
              <a:buNone/>
              <a:defRPr sz="7000" b="1"/>
            </a:lvl4pPr>
            <a:lvl5pPr marL="8064391" indent="0">
              <a:buNone/>
              <a:defRPr sz="7000" b="1"/>
            </a:lvl5pPr>
            <a:lvl6pPr marL="10080488" indent="0">
              <a:buNone/>
              <a:defRPr sz="7000" b="1"/>
            </a:lvl6pPr>
            <a:lvl7pPr marL="12096586" indent="0">
              <a:buNone/>
              <a:defRPr sz="7000" b="1"/>
            </a:lvl7pPr>
            <a:lvl8pPr marL="14112684" indent="0">
              <a:buNone/>
              <a:defRPr sz="7000" b="1"/>
            </a:lvl8pPr>
            <a:lvl9pPr marL="16128782" indent="0">
              <a:buNone/>
              <a:defRPr sz="7000" b="1"/>
            </a:lvl9pPr>
          </a:lstStyle>
          <a:p>
            <a:pPr lvl="0"/>
            <a:r>
              <a:rPr lang="it-IT" smtClean="0"/>
              <a:t>Fare clic per modificare stili del testo dello schema</a:t>
            </a:r>
          </a:p>
        </p:txBody>
      </p:sp>
      <p:sp>
        <p:nvSpPr>
          <p:cNvPr id="4" name="Segnaposto contenuto 3"/>
          <p:cNvSpPr>
            <a:spLocks noGrp="1"/>
          </p:cNvSpPr>
          <p:nvPr>
            <p:ph sz="half" idx="2"/>
          </p:nvPr>
        </p:nvSpPr>
        <p:spPr>
          <a:xfrm>
            <a:off x="2016284" y="9591098"/>
            <a:ext cx="17817509" cy="17424998"/>
          </a:xfrm>
        </p:spPr>
        <p:txBody>
          <a:bodyPr/>
          <a:lstStyle>
            <a:lvl1pPr>
              <a:defRPr sz="10600"/>
            </a:lvl1pPr>
            <a:lvl2pPr>
              <a:defRPr sz="8900"/>
            </a:lvl2pPr>
            <a:lvl3pPr>
              <a:defRPr sz="7900"/>
            </a:lvl3pPr>
            <a:lvl4pPr>
              <a:defRPr sz="7000"/>
            </a:lvl4pPr>
            <a:lvl5pPr>
              <a:defRPr sz="7000"/>
            </a:lvl5pPr>
            <a:lvl6pPr>
              <a:defRPr sz="7000"/>
            </a:lvl6pPr>
            <a:lvl7pPr>
              <a:defRPr sz="7000"/>
            </a:lvl7pPr>
            <a:lvl8pPr>
              <a:defRPr sz="7000"/>
            </a:lvl8pPr>
            <a:lvl9pPr>
              <a:defRPr sz="7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20484886" y="6769778"/>
            <a:ext cx="17824508" cy="2821320"/>
          </a:xfrm>
        </p:spPr>
        <p:txBody>
          <a:bodyPr anchor="b"/>
          <a:lstStyle>
            <a:lvl1pPr marL="0" indent="0">
              <a:buNone/>
              <a:defRPr sz="10600" b="1"/>
            </a:lvl1pPr>
            <a:lvl2pPr marL="2016098" indent="0">
              <a:buNone/>
              <a:defRPr sz="8900" b="1"/>
            </a:lvl2pPr>
            <a:lvl3pPr marL="4032195" indent="0">
              <a:buNone/>
              <a:defRPr sz="7900" b="1"/>
            </a:lvl3pPr>
            <a:lvl4pPr marL="6048293" indent="0">
              <a:buNone/>
              <a:defRPr sz="7000" b="1"/>
            </a:lvl4pPr>
            <a:lvl5pPr marL="8064391" indent="0">
              <a:buNone/>
              <a:defRPr sz="7000" b="1"/>
            </a:lvl5pPr>
            <a:lvl6pPr marL="10080488" indent="0">
              <a:buNone/>
              <a:defRPr sz="7000" b="1"/>
            </a:lvl6pPr>
            <a:lvl7pPr marL="12096586" indent="0">
              <a:buNone/>
              <a:defRPr sz="7000" b="1"/>
            </a:lvl7pPr>
            <a:lvl8pPr marL="14112684" indent="0">
              <a:buNone/>
              <a:defRPr sz="7000" b="1"/>
            </a:lvl8pPr>
            <a:lvl9pPr marL="16128782" indent="0">
              <a:buNone/>
              <a:defRPr sz="70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20484886" y="9591098"/>
            <a:ext cx="17824508" cy="17424998"/>
          </a:xfrm>
        </p:spPr>
        <p:txBody>
          <a:bodyPr/>
          <a:lstStyle>
            <a:lvl1pPr>
              <a:defRPr sz="10600"/>
            </a:lvl1pPr>
            <a:lvl2pPr>
              <a:defRPr sz="8900"/>
            </a:lvl2pPr>
            <a:lvl3pPr>
              <a:defRPr sz="7900"/>
            </a:lvl3pPr>
            <a:lvl4pPr>
              <a:defRPr sz="7000"/>
            </a:lvl4pPr>
            <a:lvl5pPr>
              <a:defRPr sz="7000"/>
            </a:lvl5pPr>
            <a:lvl6pPr>
              <a:defRPr sz="7000"/>
            </a:lvl6pPr>
            <a:lvl7pPr>
              <a:defRPr sz="7000"/>
            </a:lvl7pPr>
            <a:lvl8pPr>
              <a:defRPr sz="7000"/>
            </a:lvl8pPr>
            <a:lvl9pPr>
              <a:defRPr sz="7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286" y="1204138"/>
            <a:ext cx="13266870" cy="5124587"/>
          </a:xfrm>
        </p:spPr>
        <p:txBody>
          <a:bodyPr anchor="b"/>
          <a:lstStyle>
            <a:lvl1pPr algn="l">
              <a:defRPr sz="8900" b="1"/>
            </a:lvl1pPr>
          </a:lstStyle>
          <a:p>
            <a:r>
              <a:rPr lang="it-IT" smtClean="0"/>
              <a:t>Fare clic per modificare lo stile del titolo</a:t>
            </a:r>
            <a:endParaRPr lang="it-IT"/>
          </a:p>
        </p:txBody>
      </p:sp>
      <p:sp>
        <p:nvSpPr>
          <p:cNvPr id="3" name="Segnaposto contenuto 2"/>
          <p:cNvSpPr>
            <a:spLocks noGrp="1"/>
          </p:cNvSpPr>
          <p:nvPr>
            <p:ph idx="1"/>
          </p:nvPr>
        </p:nvSpPr>
        <p:spPr>
          <a:xfrm>
            <a:off x="15766219" y="1204141"/>
            <a:ext cx="22543172" cy="25811958"/>
          </a:xfrm>
        </p:spPr>
        <p:txBody>
          <a:bodyPr/>
          <a:lstStyle>
            <a:lvl1pPr>
              <a:defRPr sz="14100"/>
            </a:lvl1pPr>
            <a:lvl2pPr>
              <a:defRPr sz="12400"/>
            </a:lvl2pPr>
            <a:lvl3pPr>
              <a:defRPr sz="10600"/>
            </a:lvl3pPr>
            <a:lvl4pPr>
              <a:defRPr sz="8900"/>
            </a:lvl4pPr>
            <a:lvl5pPr>
              <a:defRPr sz="8900"/>
            </a:lvl5pPr>
            <a:lvl6pPr>
              <a:defRPr sz="8900"/>
            </a:lvl6pPr>
            <a:lvl7pPr>
              <a:defRPr sz="8900"/>
            </a:lvl7pPr>
            <a:lvl8pPr>
              <a:defRPr sz="8900"/>
            </a:lvl8pPr>
            <a:lvl9pPr>
              <a:defRPr sz="8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2016286" y="6328727"/>
            <a:ext cx="13266870" cy="20687371"/>
          </a:xfrm>
        </p:spPr>
        <p:txBody>
          <a:bodyPr/>
          <a:lstStyle>
            <a:lvl1pPr marL="0" indent="0">
              <a:buNone/>
              <a:defRPr sz="6200"/>
            </a:lvl1pPr>
            <a:lvl2pPr marL="2016098" indent="0">
              <a:buNone/>
              <a:defRPr sz="5300"/>
            </a:lvl2pPr>
            <a:lvl3pPr marL="4032195" indent="0">
              <a:buNone/>
              <a:defRPr sz="4400"/>
            </a:lvl3pPr>
            <a:lvl4pPr marL="6048293" indent="0">
              <a:buNone/>
              <a:defRPr sz="3900"/>
            </a:lvl4pPr>
            <a:lvl5pPr marL="8064391" indent="0">
              <a:buNone/>
              <a:defRPr sz="3900"/>
            </a:lvl5pPr>
            <a:lvl6pPr marL="10080488" indent="0">
              <a:buNone/>
              <a:defRPr sz="3900"/>
            </a:lvl6pPr>
            <a:lvl7pPr marL="12096586" indent="0">
              <a:buNone/>
              <a:defRPr sz="3900"/>
            </a:lvl7pPr>
            <a:lvl8pPr marL="14112684" indent="0">
              <a:buNone/>
              <a:defRPr sz="3900"/>
            </a:lvl8pPr>
            <a:lvl9pPr marL="16128782" indent="0">
              <a:buNone/>
              <a:defRPr sz="3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904114" y="21170424"/>
            <a:ext cx="24195405" cy="2499289"/>
          </a:xfrm>
        </p:spPr>
        <p:txBody>
          <a:bodyPr anchor="b"/>
          <a:lstStyle>
            <a:lvl1pPr algn="l">
              <a:defRPr sz="89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7904114" y="2702309"/>
            <a:ext cx="24195405" cy="18146078"/>
          </a:xfrm>
        </p:spPr>
        <p:txBody>
          <a:bodyPr/>
          <a:lstStyle>
            <a:lvl1pPr marL="0" indent="0">
              <a:buNone/>
              <a:defRPr sz="14100"/>
            </a:lvl1pPr>
            <a:lvl2pPr marL="2016098" indent="0">
              <a:buNone/>
              <a:defRPr sz="12400"/>
            </a:lvl2pPr>
            <a:lvl3pPr marL="4032195" indent="0">
              <a:buNone/>
              <a:defRPr sz="10600"/>
            </a:lvl3pPr>
            <a:lvl4pPr marL="6048293" indent="0">
              <a:buNone/>
              <a:defRPr sz="8900"/>
            </a:lvl4pPr>
            <a:lvl5pPr marL="8064391" indent="0">
              <a:buNone/>
              <a:defRPr sz="8900"/>
            </a:lvl5pPr>
            <a:lvl6pPr marL="10080488" indent="0">
              <a:buNone/>
              <a:defRPr sz="8900"/>
            </a:lvl6pPr>
            <a:lvl7pPr marL="12096586" indent="0">
              <a:buNone/>
              <a:defRPr sz="8900"/>
            </a:lvl7pPr>
            <a:lvl8pPr marL="14112684" indent="0">
              <a:buNone/>
              <a:defRPr sz="8900"/>
            </a:lvl8pPr>
            <a:lvl9pPr marL="16128782" indent="0">
              <a:buNone/>
              <a:defRPr sz="8900"/>
            </a:lvl9pPr>
          </a:lstStyle>
          <a:p>
            <a:endParaRPr lang="it-IT"/>
          </a:p>
        </p:txBody>
      </p:sp>
      <p:sp>
        <p:nvSpPr>
          <p:cNvPr id="4" name="Segnaposto testo 3"/>
          <p:cNvSpPr>
            <a:spLocks noGrp="1"/>
          </p:cNvSpPr>
          <p:nvPr>
            <p:ph type="body" sz="half" idx="2"/>
          </p:nvPr>
        </p:nvSpPr>
        <p:spPr>
          <a:xfrm>
            <a:off x="7904114" y="23669713"/>
            <a:ext cx="24195405" cy="3549404"/>
          </a:xfrm>
        </p:spPr>
        <p:txBody>
          <a:bodyPr/>
          <a:lstStyle>
            <a:lvl1pPr marL="0" indent="0">
              <a:buNone/>
              <a:defRPr sz="6200"/>
            </a:lvl1pPr>
            <a:lvl2pPr marL="2016098" indent="0">
              <a:buNone/>
              <a:defRPr sz="5300"/>
            </a:lvl2pPr>
            <a:lvl3pPr marL="4032195" indent="0">
              <a:buNone/>
              <a:defRPr sz="4400"/>
            </a:lvl3pPr>
            <a:lvl4pPr marL="6048293" indent="0">
              <a:buNone/>
              <a:defRPr sz="3900"/>
            </a:lvl4pPr>
            <a:lvl5pPr marL="8064391" indent="0">
              <a:buNone/>
              <a:defRPr sz="3900"/>
            </a:lvl5pPr>
            <a:lvl6pPr marL="10080488" indent="0">
              <a:buNone/>
              <a:defRPr sz="3900"/>
            </a:lvl6pPr>
            <a:lvl7pPr marL="12096586" indent="0">
              <a:buNone/>
              <a:defRPr sz="3900"/>
            </a:lvl7pPr>
            <a:lvl8pPr marL="14112684" indent="0">
              <a:buNone/>
              <a:defRPr sz="3900"/>
            </a:lvl8pPr>
            <a:lvl9pPr marL="16128782" indent="0">
              <a:buNone/>
              <a:defRPr sz="3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25/08/2015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016285" y="1211141"/>
            <a:ext cx="36293108" cy="5040577"/>
          </a:xfrm>
          <a:prstGeom prst="rect">
            <a:avLst/>
          </a:prstGeom>
        </p:spPr>
        <p:txBody>
          <a:bodyPr vert="horz" lIns="403220" tIns="201610" rIns="403220" bIns="20161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2016285" y="7056811"/>
            <a:ext cx="36293108" cy="19959288"/>
          </a:xfrm>
          <a:prstGeom prst="rect">
            <a:avLst/>
          </a:prstGeom>
        </p:spPr>
        <p:txBody>
          <a:bodyPr vert="horz" lIns="403220" tIns="201610" rIns="403220" bIns="20161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2016285" y="28031212"/>
            <a:ext cx="9409324" cy="1610184"/>
          </a:xfrm>
          <a:prstGeom prst="rect">
            <a:avLst/>
          </a:prstGeom>
        </p:spPr>
        <p:txBody>
          <a:bodyPr vert="horz" lIns="403220" tIns="201610" rIns="403220" bIns="201610" rtlCol="0" anchor="ctr"/>
          <a:lstStyle>
            <a:lvl1pPr algn="l">
              <a:defRPr sz="5300">
                <a:solidFill>
                  <a:schemeClr val="tx1">
                    <a:tint val="75000"/>
                  </a:schemeClr>
                </a:solidFill>
              </a:defRPr>
            </a:lvl1pPr>
          </a:lstStyle>
          <a:p>
            <a:fld id="{4B6055F8-1D02-4417-9241-55C834FD9970}" type="datetimeFigureOut">
              <a:rPr lang="it-IT" smtClean="0"/>
              <a:pPr/>
              <a:t>25/08/2015</a:t>
            </a:fld>
            <a:endParaRPr lang="it-IT"/>
          </a:p>
        </p:txBody>
      </p:sp>
      <p:sp>
        <p:nvSpPr>
          <p:cNvPr id="5" name="Segnaposto piè di pagina 4"/>
          <p:cNvSpPr>
            <a:spLocks noGrp="1"/>
          </p:cNvSpPr>
          <p:nvPr>
            <p:ph type="ftr" sz="quarter" idx="3"/>
          </p:nvPr>
        </p:nvSpPr>
        <p:spPr>
          <a:xfrm>
            <a:off x="13777939" y="28031212"/>
            <a:ext cx="12769798" cy="1610184"/>
          </a:xfrm>
          <a:prstGeom prst="rect">
            <a:avLst/>
          </a:prstGeom>
        </p:spPr>
        <p:txBody>
          <a:bodyPr vert="horz" lIns="403220" tIns="201610" rIns="403220" bIns="201610" rtlCol="0" anchor="ctr"/>
          <a:lstStyle>
            <a:lvl1pPr algn="ctr">
              <a:defRPr sz="53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28900068" y="28031212"/>
            <a:ext cx="9409324" cy="1610184"/>
          </a:xfrm>
          <a:prstGeom prst="rect">
            <a:avLst/>
          </a:prstGeom>
        </p:spPr>
        <p:txBody>
          <a:bodyPr vert="horz" lIns="403220" tIns="201610" rIns="403220" bIns="201610" rtlCol="0" anchor="ctr"/>
          <a:lstStyle>
            <a:lvl1pPr algn="r">
              <a:defRPr sz="53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2195" rtl="0" eaLnBrk="1" latinLnBrk="0" hangingPunct="1">
        <a:spcBef>
          <a:spcPct val="0"/>
        </a:spcBef>
        <a:buNone/>
        <a:defRPr sz="19400" kern="1200">
          <a:solidFill>
            <a:schemeClr val="tx1"/>
          </a:solidFill>
          <a:latin typeface="+mj-lt"/>
          <a:ea typeface="+mj-ea"/>
          <a:cs typeface="+mj-cs"/>
        </a:defRPr>
      </a:lvl1pPr>
    </p:titleStyle>
    <p:bodyStyle>
      <a:lvl1pPr marL="1512074" indent="-1512074" algn="l" defTabSz="4032195" rtl="0" eaLnBrk="1" latinLnBrk="0" hangingPunct="1">
        <a:spcBef>
          <a:spcPct val="20000"/>
        </a:spcBef>
        <a:buFont typeface="Arial" pitchFamily="34" charset="0"/>
        <a:buChar char="•"/>
        <a:defRPr sz="14100" kern="1200">
          <a:solidFill>
            <a:schemeClr val="tx1"/>
          </a:solidFill>
          <a:latin typeface="+mn-lt"/>
          <a:ea typeface="+mn-ea"/>
          <a:cs typeface="+mn-cs"/>
        </a:defRPr>
      </a:lvl1pPr>
      <a:lvl2pPr marL="3276158" indent="-1260061" algn="l" defTabSz="4032195" rtl="0" eaLnBrk="1" latinLnBrk="0" hangingPunct="1">
        <a:spcBef>
          <a:spcPct val="20000"/>
        </a:spcBef>
        <a:buFont typeface="Arial" pitchFamily="34" charset="0"/>
        <a:buChar char="–"/>
        <a:defRPr sz="12400" kern="1200">
          <a:solidFill>
            <a:schemeClr val="tx1"/>
          </a:solidFill>
          <a:latin typeface="+mn-lt"/>
          <a:ea typeface="+mn-ea"/>
          <a:cs typeface="+mn-cs"/>
        </a:defRPr>
      </a:lvl2pPr>
      <a:lvl3pPr marL="5040244" indent="-1008049" algn="l" defTabSz="4032195" rtl="0" eaLnBrk="1" latinLnBrk="0" hangingPunct="1">
        <a:spcBef>
          <a:spcPct val="20000"/>
        </a:spcBef>
        <a:buFont typeface="Arial" pitchFamily="34" charset="0"/>
        <a:buChar char="•"/>
        <a:defRPr sz="10600" kern="1200">
          <a:solidFill>
            <a:schemeClr val="tx1"/>
          </a:solidFill>
          <a:latin typeface="+mn-lt"/>
          <a:ea typeface="+mn-ea"/>
          <a:cs typeface="+mn-cs"/>
        </a:defRPr>
      </a:lvl3pPr>
      <a:lvl4pPr marL="7056342" indent="-1008049" algn="l" defTabSz="4032195"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072440" indent="-1008049" algn="l" defTabSz="4032195"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088537" indent="-1008049" algn="l" defTabSz="4032195"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104635" indent="-1008049" algn="l" defTabSz="4032195"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120733" indent="-1008049" algn="l" defTabSz="4032195"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136830" indent="-1008049" algn="l" defTabSz="4032195"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it-IT"/>
      </a:defPPr>
      <a:lvl1pPr marL="0" algn="l" defTabSz="4032195" rtl="0" eaLnBrk="1" latinLnBrk="0" hangingPunct="1">
        <a:defRPr sz="7900" kern="1200">
          <a:solidFill>
            <a:schemeClr val="tx1"/>
          </a:solidFill>
          <a:latin typeface="+mn-lt"/>
          <a:ea typeface="+mn-ea"/>
          <a:cs typeface="+mn-cs"/>
        </a:defRPr>
      </a:lvl1pPr>
      <a:lvl2pPr marL="2016098" algn="l" defTabSz="4032195" rtl="0" eaLnBrk="1" latinLnBrk="0" hangingPunct="1">
        <a:defRPr sz="7900" kern="1200">
          <a:solidFill>
            <a:schemeClr val="tx1"/>
          </a:solidFill>
          <a:latin typeface="+mn-lt"/>
          <a:ea typeface="+mn-ea"/>
          <a:cs typeface="+mn-cs"/>
        </a:defRPr>
      </a:lvl2pPr>
      <a:lvl3pPr marL="4032195" algn="l" defTabSz="4032195" rtl="0" eaLnBrk="1" latinLnBrk="0" hangingPunct="1">
        <a:defRPr sz="7900" kern="1200">
          <a:solidFill>
            <a:schemeClr val="tx1"/>
          </a:solidFill>
          <a:latin typeface="+mn-lt"/>
          <a:ea typeface="+mn-ea"/>
          <a:cs typeface="+mn-cs"/>
        </a:defRPr>
      </a:lvl3pPr>
      <a:lvl4pPr marL="6048293" algn="l" defTabSz="4032195" rtl="0" eaLnBrk="1" latinLnBrk="0" hangingPunct="1">
        <a:defRPr sz="7900" kern="1200">
          <a:solidFill>
            <a:schemeClr val="tx1"/>
          </a:solidFill>
          <a:latin typeface="+mn-lt"/>
          <a:ea typeface="+mn-ea"/>
          <a:cs typeface="+mn-cs"/>
        </a:defRPr>
      </a:lvl4pPr>
      <a:lvl5pPr marL="8064391" algn="l" defTabSz="4032195" rtl="0" eaLnBrk="1" latinLnBrk="0" hangingPunct="1">
        <a:defRPr sz="7900" kern="1200">
          <a:solidFill>
            <a:schemeClr val="tx1"/>
          </a:solidFill>
          <a:latin typeface="+mn-lt"/>
          <a:ea typeface="+mn-ea"/>
          <a:cs typeface="+mn-cs"/>
        </a:defRPr>
      </a:lvl5pPr>
      <a:lvl6pPr marL="10080488" algn="l" defTabSz="4032195" rtl="0" eaLnBrk="1" latinLnBrk="0" hangingPunct="1">
        <a:defRPr sz="7900" kern="1200">
          <a:solidFill>
            <a:schemeClr val="tx1"/>
          </a:solidFill>
          <a:latin typeface="+mn-lt"/>
          <a:ea typeface="+mn-ea"/>
          <a:cs typeface="+mn-cs"/>
        </a:defRPr>
      </a:lvl6pPr>
      <a:lvl7pPr marL="12096586" algn="l" defTabSz="4032195" rtl="0" eaLnBrk="1" latinLnBrk="0" hangingPunct="1">
        <a:defRPr sz="7900" kern="1200">
          <a:solidFill>
            <a:schemeClr val="tx1"/>
          </a:solidFill>
          <a:latin typeface="+mn-lt"/>
          <a:ea typeface="+mn-ea"/>
          <a:cs typeface="+mn-cs"/>
        </a:defRPr>
      </a:lvl7pPr>
      <a:lvl8pPr marL="14112684" algn="l" defTabSz="4032195" rtl="0" eaLnBrk="1" latinLnBrk="0" hangingPunct="1">
        <a:defRPr sz="7900" kern="1200">
          <a:solidFill>
            <a:schemeClr val="tx1"/>
          </a:solidFill>
          <a:latin typeface="+mn-lt"/>
          <a:ea typeface="+mn-ea"/>
          <a:cs typeface="+mn-cs"/>
        </a:defRPr>
      </a:lvl8pPr>
      <a:lvl9pPr marL="16128782" algn="l" defTabSz="4032195"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giovanni.formentin@tethys-geco.it" TargetMode="External"/><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e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20122545" y="7992939"/>
            <a:ext cx="10769484" cy="8352928"/>
          </a:xfrm>
          <a:prstGeom prst="rect">
            <a:avLst/>
          </a:prstGeom>
          <a:noFill/>
          <a:ln w="9525">
            <a:noFill/>
            <a:miter lim="800000"/>
            <a:headEnd/>
            <a:tailEnd/>
          </a:ln>
        </p:spPr>
      </p:pic>
      <p:grpSp>
        <p:nvGrpSpPr>
          <p:cNvPr id="53" name="Gruppo 52"/>
          <p:cNvGrpSpPr/>
          <p:nvPr/>
        </p:nvGrpSpPr>
        <p:grpSpPr>
          <a:xfrm>
            <a:off x="1225331" y="20666347"/>
            <a:ext cx="20089634" cy="7848924"/>
            <a:chOff x="466107" y="5335145"/>
            <a:chExt cx="8681202" cy="4180966"/>
          </a:xfrm>
        </p:grpSpPr>
        <p:pic>
          <p:nvPicPr>
            <p:cNvPr id="54" name="Immagine 53"/>
            <p:cNvPicPr>
              <a:picLocks noChangeAspect="1"/>
            </p:cNvPicPr>
            <p:nvPr/>
          </p:nvPicPr>
          <p:blipFill>
            <a:blip r:embed="rId4" cstate="print"/>
            <a:stretch>
              <a:fillRect/>
            </a:stretch>
          </p:blipFill>
          <p:spPr>
            <a:xfrm>
              <a:off x="466107" y="5335145"/>
              <a:ext cx="8032116" cy="4180966"/>
            </a:xfrm>
            <a:prstGeom prst="rect">
              <a:avLst/>
            </a:prstGeom>
          </p:spPr>
        </p:pic>
        <p:pic>
          <p:nvPicPr>
            <p:cNvPr id="58" name="Immagine 57"/>
            <p:cNvPicPr>
              <a:picLocks noChangeAspect="1"/>
            </p:cNvPicPr>
            <p:nvPr/>
          </p:nvPicPr>
          <p:blipFill rotWithShape="1">
            <a:blip r:embed="rId5" cstate="print">
              <a:extLst>
                <a:ext uri="{28A0092B-C50C-407E-A947-70E740481C1C}">
                  <a14:useLocalDpi xmlns="" xmlns:a14="http://schemas.microsoft.com/office/drawing/2010/main" val="0"/>
                </a:ext>
              </a:extLst>
            </a:blip>
            <a:srcRect l="38962" t="11287" r="40341" b="15158"/>
            <a:stretch/>
          </p:blipFill>
          <p:spPr>
            <a:xfrm>
              <a:off x="8494317" y="6339902"/>
              <a:ext cx="184431" cy="700838"/>
            </a:xfrm>
            <a:prstGeom prst="rect">
              <a:avLst/>
            </a:prstGeom>
          </p:spPr>
        </p:pic>
        <p:sp>
          <p:nvSpPr>
            <p:cNvPr id="59" name="CasellaDiTesto 58"/>
            <p:cNvSpPr txBox="1"/>
            <p:nvPr/>
          </p:nvSpPr>
          <p:spPr>
            <a:xfrm>
              <a:off x="8252386" y="5841122"/>
              <a:ext cx="894923" cy="239029"/>
            </a:xfrm>
            <a:prstGeom prst="rect">
              <a:avLst/>
            </a:prstGeom>
            <a:noFill/>
          </p:spPr>
          <p:txBody>
            <a:bodyPr wrap="square" rtlCol="0">
              <a:spAutoFit/>
            </a:bodyPr>
            <a:lstStyle/>
            <a:p>
              <a:pPr marL="0" marR="0" lvl="0" indent="0" defTabSz="1574952" eaLnBrk="1" fontAlgn="auto" latinLnBrk="0" hangingPunct="1">
                <a:lnSpc>
                  <a:spcPct val="100000"/>
                </a:lnSpc>
                <a:spcBef>
                  <a:spcPts val="0"/>
                </a:spcBef>
                <a:spcAft>
                  <a:spcPts val="0"/>
                </a:spcAft>
                <a:buClrTx/>
                <a:buSzTx/>
                <a:buFontTx/>
                <a:buNone/>
                <a:tabLst/>
                <a:defRPr/>
              </a:pPr>
              <a:r>
                <a:rPr kumimoji="0" lang="it-IT" sz="3600" b="1" i="0" u="none" strike="noStrike" kern="0" cap="none" spc="0" normalizeH="0" baseline="0" noProof="0" dirty="0" smtClean="0">
                  <a:ln>
                    <a:noFill/>
                  </a:ln>
                  <a:solidFill>
                    <a:prstClr val="white">
                      <a:lumMod val="50000"/>
                    </a:prstClr>
                  </a:solidFill>
                  <a:effectLst/>
                  <a:uLnTx/>
                  <a:uFillTx/>
                </a:rPr>
                <a:t>T=28°C</a:t>
              </a:r>
              <a:endParaRPr kumimoji="0" lang="it-IT" sz="3600" b="1" i="0" u="none" strike="noStrike" kern="0" cap="none" spc="0" normalizeH="0" baseline="0" noProof="0" dirty="0">
                <a:ln>
                  <a:noFill/>
                </a:ln>
                <a:solidFill>
                  <a:prstClr val="white">
                    <a:lumMod val="50000"/>
                  </a:prstClr>
                </a:solidFill>
                <a:effectLst/>
                <a:uLnTx/>
                <a:uFillTx/>
              </a:endParaRPr>
            </a:p>
          </p:txBody>
        </p:sp>
      </p:grpSp>
      <p:sp>
        <p:nvSpPr>
          <p:cNvPr id="4" name="Rectangle 3"/>
          <p:cNvSpPr/>
          <p:nvPr/>
        </p:nvSpPr>
        <p:spPr>
          <a:xfrm>
            <a:off x="7705453" y="72059"/>
            <a:ext cx="29235247" cy="2865230"/>
          </a:xfrm>
          <a:prstGeom prst="rect">
            <a:avLst/>
          </a:prstGeom>
        </p:spPr>
        <p:txBody>
          <a:bodyPr wrap="square" lIns="94320" tIns="47160" rIns="94320" bIns="47160">
            <a:spAutoFit/>
          </a:bodyPr>
          <a:lstStyle/>
          <a:p>
            <a:pPr algn="ctr"/>
            <a:r>
              <a:rPr lang="en-US" sz="4400" b="1" dirty="0" smtClean="0">
                <a:latin typeface="Tahoma" pitchFamily="34" charset="0"/>
                <a:ea typeface="Tahoma" pitchFamily="34" charset="0"/>
                <a:cs typeface="Tahoma" pitchFamily="34" charset="0"/>
              </a:rPr>
              <a:t>The interaction between ground source heat pump and the aquifer: a </a:t>
            </a:r>
            <a:r>
              <a:rPr lang="en-US" sz="4400" b="1" dirty="0" err="1" smtClean="0">
                <a:latin typeface="Tahoma" pitchFamily="34" charset="0"/>
                <a:ea typeface="Tahoma" pitchFamily="34" charset="0"/>
                <a:cs typeface="Tahoma" pitchFamily="34" charset="0"/>
              </a:rPr>
              <a:t>zootechnical</a:t>
            </a:r>
            <a:r>
              <a:rPr lang="en-US" sz="4400" b="1" dirty="0" smtClean="0">
                <a:latin typeface="Tahoma" pitchFamily="34" charset="0"/>
                <a:ea typeface="Tahoma" pitchFamily="34" charset="0"/>
                <a:cs typeface="Tahoma" pitchFamily="34" charset="0"/>
              </a:rPr>
              <a:t> pilot test case stud</a:t>
            </a:r>
            <a:r>
              <a:rPr lang="en-US" sz="4000" b="1" dirty="0" smtClean="0">
                <a:latin typeface="Tahoma" pitchFamily="34" charset="0"/>
                <a:ea typeface="Tahoma" pitchFamily="34" charset="0"/>
                <a:cs typeface="Tahoma" pitchFamily="34" charset="0"/>
              </a:rPr>
              <a:t>y</a:t>
            </a:r>
          </a:p>
          <a:p>
            <a:pPr algn="ctr"/>
            <a:r>
              <a:rPr lang="it-IT" sz="3200" dirty="0" smtClean="0">
                <a:latin typeface="Tahoma" pitchFamily="34" charset="0"/>
                <a:ea typeface="Tahoma" pitchFamily="34" charset="0"/>
                <a:cs typeface="Tahoma" pitchFamily="34" charset="0"/>
              </a:rPr>
              <a:t>Formentin G.</a:t>
            </a:r>
            <a:r>
              <a:rPr lang="it-IT" sz="3200" baseline="30000" dirty="0" smtClean="0">
                <a:latin typeface="Tahoma" pitchFamily="34" charset="0"/>
                <a:ea typeface="Tahoma" pitchFamily="34" charset="0"/>
                <a:cs typeface="Tahoma" pitchFamily="34" charset="0"/>
              </a:rPr>
              <a:t>1 </a:t>
            </a:r>
            <a:r>
              <a:rPr lang="it-IT" sz="3200" baseline="30000" dirty="0" smtClean="0">
                <a:latin typeface="Tahoma" pitchFamily="34" charset="0"/>
                <a:ea typeface="Tahoma" pitchFamily="34" charset="0"/>
                <a:cs typeface="Tahoma" pitchFamily="34" charset="0"/>
                <a:sym typeface="Wingdings"/>
              </a:rPr>
              <a:t></a:t>
            </a:r>
            <a:r>
              <a:rPr lang="it-IT" sz="3200" dirty="0" smtClean="0">
                <a:latin typeface="Tahoma" pitchFamily="34" charset="0"/>
                <a:ea typeface="Tahoma" pitchFamily="34" charset="0"/>
                <a:cs typeface="Tahoma" pitchFamily="34" charset="0"/>
              </a:rPr>
              <a:t>, </a:t>
            </a:r>
            <a:r>
              <a:rPr lang="it-IT" sz="3200" dirty="0" smtClean="0">
                <a:latin typeface="Tahoma" pitchFamily="34" charset="0"/>
                <a:ea typeface="Tahoma" pitchFamily="34" charset="0"/>
                <a:cs typeface="Tahoma" pitchFamily="34" charset="0"/>
              </a:rPr>
              <a:t>Legrenzi C.</a:t>
            </a:r>
            <a:r>
              <a:rPr lang="it-IT" sz="3200" baseline="30000" dirty="0" smtClean="0">
                <a:latin typeface="Tahoma" pitchFamily="34" charset="0"/>
                <a:ea typeface="Tahoma" pitchFamily="34" charset="0"/>
                <a:cs typeface="Tahoma" pitchFamily="34" charset="0"/>
              </a:rPr>
              <a:t> </a:t>
            </a:r>
            <a:r>
              <a:rPr lang="it-IT" sz="3200" baseline="30000" dirty="0" smtClean="0">
                <a:latin typeface="Tahoma" pitchFamily="34" charset="0"/>
                <a:ea typeface="Tahoma" pitchFamily="34" charset="0"/>
                <a:cs typeface="Tahoma" pitchFamily="34" charset="0"/>
              </a:rPr>
              <a:t>1</a:t>
            </a:r>
            <a:r>
              <a:rPr lang="it-IT" sz="3200" dirty="0" smtClean="0">
                <a:latin typeface="Tahoma" pitchFamily="34" charset="0"/>
                <a:ea typeface="Tahoma" pitchFamily="34" charset="0"/>
                <a:cs typeface="Tahoma" pitchFamily="34" charset="0"/>
              </a:rPr>
              <a:t>, Angelotti A.</a:t>
            </a:r>
            <a:r>
              <a:rPr lang="it-IT" sz="3200" baseline="30000" dirty="0" smtClean="0">
                <a:latin typeface="Tahoma" pitchFamily="34" charset="0"/>
                <a:ea typeface="Tahoma" pitchFamily="34" charset="0"/>
                <a:cs typeface="Tahoma" pitchFamily="34" charset="0"/>
              </a:rPr>
              <a:t> </a:t>
            </a:r>
            <a:r>
              <a:rPr lang="it-IT" sz="3200" baseline="30000" dirty="0" smtClean="0">
                <a:latin typeface="Tahoma" pitchFamily="34" charset="0"/>
                <a:ea typeface="Tahoma" pitchFamily="34" charset="0"/>
                <a:cs typeface="Tahoma" pitchFamily="34" charset="0"/>
              </a:rPr>
              <a:t>2</a:t>
            </a:r>
            <a:endParaRPr lang="it-IT" sz="3200" baseline="30000" dirty="0" smtClean="0">
              <a:latin typeface="Tahoma" pitchFamily="34" charset="0"/>
              <a:ea typeface="Tahoma" pitchFamily="34" charset="0"/>
              <a:cs typeface="Tahoma" pitchFamily="34" charset="0"/>
            </a:endParaRPr>
          </a:p>
          <a:p>
            <a:pPr algn="ctr"/>
            <a:endParaRPr lang="it-IT" sz="3200" dirty="0">
              <a:latin typeface="Tahoma" pitchFamily="34" charset="0"/>
              <a:ea typeface="Tahoma" pitchFamily="34" charset="0"/>
              <a:cs typeface="Tahoma" pitchFamily="34" charset="0"/>
            </a:endParaRPr>
          </a:p>
          <a:p>
            <a:r>
              <a:rPr lang="it-IT" sz="2400" baseline="30000" dirty="0" smtClean="0">
                <a:latin typeface="Tahoma" pitchFamily="34" charset="0"/>
                <a:ea typeface="Tahoma" pitchFamily="34" charset="0"/>
                <a:cs typeface="Tahoma" pitchFamily="34" charset="0"/>
              </a:rPr>
              <a:t>1</a:t>
            </a:r>
            <a:r>
              <a:rPr lang="it-IT" sz="2400" dirty="0" smtClean="0">
                <a:latin typeface="Tahoma" pitchFamily="34" charset="0"/>
                <a:ea typeface="Tahoma" pitchFamily="34" charset="0"/>
                <a:cs typeface="Tahoma" pitchFamily="34" charset="0"/>
              </a:rPr>
              <a:t>  Tethys Srl, viale Lombardia 11, 20131 Milano, Italy</a:t>
            </a:r>
          </a:p>
          <a:p>
            <a:r>
              <a:rPr lang="it-IT" sz="2400" baseline="30000" dirty="0" smtClean="0">
                <a:latin typeface="Tahoma" pitchFamily="34" charset="0"/>
                <a:ea typeface="Tahoma" pitchFamily="34" charset="0"/>
                <a:cs typeface="Tahoma" pitchFamily="34" charset="0"/>
              </a:rPr>
              <a:t>2</a:t>
            </a:r>
            <a:r>
              <a:rPr lang="it-IT" sz="2400" dirty="0" smtClean="0">
                <a:latin typeface="Tahoma" pitchFamily="34" charset="0"/>
                <a:ea typeface="Tahoma" pitchFamily="34" charset="0"/>
                <a:cs typeface="Tahoma" pitchFamily="34" charset="0"/>
              </a:rPr>
              <a:t>  Dipartimento di </a:t>
            </a:r>
            <a:r>
              <a:rPr lang="it-IT" sz="2400" dirty="0" smtClean="0">
                <a:latin typeface="Tahoma" pitchFamily="34" charset="0"/>
                <a:ea typeface="Tahoma" pitchFamily="34" charset="0"/>
                <a:cs typeface="Tahoma" pitchFamily="34" charset="0"/>
              </a:rPr>
              <a:t>Energia </a:t>
            </a:r>
            <a:r>
              <a:rPr lang="it-IT" sz="2400" dirty="0" smtClean="0">
                <a:latin typeface="Tahoma" pitchFamily="34" charset="0"/>
                <a:ea typeface="Tahoma" pitchFamily="34" charset="0"/>
                <a:cs typeface="Tahoma" pitchFamily="34" charset="0"/>
              </a:rPr>
              <a:t>(</a:t>
            </a:r>
            <a:r>
              <a:rPr lang="it-IT" sz="2400" dirty="0" err="1" smtClean="0">
                <a:latin typeface="Tahoma" pitchFamily="34" charset="0"/>
                <a:ea typeface="Tahoma" pitchFamily="34" charset="0"/>
                <a:cs typeface="Tahoma" pitchFamily="34" charset="0"/>
              </a:rPr>
              <a:t>D.En.</a:t>
            </a:r>
            <a:r>
              <a:rPr lang="it-IT" sz="2400" dirty="0" smtClean="0">
                <a:latin typeface="Tahoma" pitchFamily="34" charset="0"/>
                <a:ea typeface="Tahoma" pitchFamily="34" charset="0"/>
                <a:cs typeface="Tahoma" pitchFamily="34" charset="0"/>
              </a:rPr>
              <a:t>), </a:t>
            </a:r>
            <a:r>
              <a:rPr lang="it-IT" sz="2400" dirty="0" smtClean="0">
                <a:latin typeface="Tahoma" pitchFamily="34" charset="0"/>
                <a:ea typeface="Tahoma" pitchFamily="34" charset="0"/>
                <a:cs typeface="Tahoma" pitchFamily="34" charset="0"/>
              </a:rPr>
              <a:t>Politecnico di Milano, </a:t>
            </a:r>
            <a:r>
              <a:rPr lang="it-IT" sz="2400" dirty="0" smtClean="0">
                <a:latin typeface="Tahoma" pitchFamily="34" charset="0"/>
                <a:ea typeface="Tahoma" pitchFamily="34" charset="0"/>
                <a:cs typeface="Tahoma" pitchFamily="34" charset="0"/>
              </a:rPr>
              <a:t>via </a:t>
            </a:r>
            <a:r>
              <a:rPr lang="it-IT" sz="2400" dirty="0" err="1" smtClean="0">
                <a:latin typeface="Tahoma" pitchFamily="34" charset="0"/>
                <a:ea typeface="Tahoma" pitchFamily="34" charset="0"/>
                <a:cs typeface="Tahoma" pitchFamily="34" charset="0"/>
              </a:rPr>
              <a:t>Lambruschini</a:t>
            </a:r>
            <a:r>
              <a:rPr lang="it-IT" sz="2400" dirty="0" smtClean="0">
                <a:latin typeface="Tahoma" pitchFamily="34" charset="0"/>
                <a:ea typeface="Tahoma" pitchFamily="34" charset="0"/>
                <a:cs typeface="Tahoma" pitchFamily="34" charset="0"/>
              </a:rPr>
              <a:t> 4, 20156 Milano</a:t>
            </a:r>
            <a:r>
              <a:rPr lang="it-IT" sz="2400" dirty="0" smtClean="0">
                <a:latin typeface="Tahoma" pitchFamily="34" charset="0"/>
                <a:ea typeface="Tahoma" pitchFamily="34" charset="0"/>
                <a:cs typeface="Tahoma" pitchFamily="34" charset="0"/>
              </a:rPr>
              <a:t>, Italy</a:t>
            </a:r>
          </a:p>
          <a:p>
            <a:r>
              <a:rPr lang="it-IT" sz="2400" baseline="30000" dirty="0" smtClean="0">
                <a:latin typeface="Tahoma" pitchFamily="34" charset="0"/>
                <a:ea typeface="Tahoma" pitchFamily="34" charset="0"/>
                <a:cs typeface="Tahoma" pitchFamily="34" charset="0"/>
                <a:sym typeface="Wingdings"/>
              </a:rPr>
              <a:t> </a:t>
            </a:r>
            <a:r>
              <a:rPr lang="it-IT" sz="2400" dirty="0" smtClean="0">
                <a:latin typeface="Tahoma" pitchFamily="34" charset="0"/>
                <a:ea typeface="Tahoma" pitchFamily="34" charset="0"/>
                <a:cs typeface="Tahoma" pitchFamily="34" charset="0"/>
              </a:rPr>
              <a:t> </a:t>
            </a:r>
            <a:r>
              <a:rPr lang="it-IT" sz="2400" dirty="0" err="1" smtClean="0">
                <a:latin typeface="Tahoma" pitchFamily="34" charset="0"/>
                <a:ea typeface="Tahoma" pitchFamily="34" charset="0"/>
                <a:cs typeface="Tahoma" pitchFamily="34" charset="0"/>
              </a:rPr>
              <a:t>Corresponding</a:t>
            </a:r>
            <a:r>
              <a:rPr lang="it-IT" sz="2400" dirty="0" smtClean="0">
                <a:latin typeface="Tahoma" pitchFamily="34" charset="0"/>
                <a:ea typeface="Tahoma" pitchFamily="34" charset="0"/>
                <a:cs typeface="Tahoma" pitchFamily="34" charset="0"/>
              </a:rPr>
              <a:t> </a:t>
            </a:r>
            <a:r>
              <a:rPr lang="it-IT" sz="2400" dirty="0" err="1" smtClean="0">
                <a:latin typeface="Tahoma" pitchFamily="34" charset="0"/>
                <a:ea typeface="Tahoma" pitchFamily="34" charset="0"/>
                <a:cs typeface="Tahoma" pitchFamily="34" charset="0"/>
              </a:rPr>
              <a:t>author</a:t>
            </a:r>
            <a:r>
              <a:rPr lang="it-IT" sz="2400" dirty="0" smtClean="0">
                <a:latin typeface="Tahoma" pitchFamily="34" charset="0"/>
                <a:ea typeface="Tahoma" pitchFamily="34" charset="0"/>
                <a:cs typeface="Tahoma" pitchFamily="34" charset="0"/>
              </a:rPr>
              <a:t> </a:t>
            </a:r>
            <a:r>
              <a:rPr lang="it-IT" sz="2400" dirty="0" smtClean="0">
                <a:latin typeface="Tahoma" pitchFamily="34" charset="0"/>
                <a:ea typeface="Tahoma" pitchFamily="34" charset="0"/>
                <a:cs typeface="Tahoma" pitchFamily="34" charset="0"/>
                <a:hlinkClick r:id="rId6"/>
              </a:rPr>
              <a:t>giovanni.formentin@tethys-geco.it</a:t>
            </a:r>
            <a:endParaRPr lang="it-IT" sz="2400" dirty="0">
              <a:latin typeface="Tahoma" pitchFamily="34" charset="0"/>
              <a:ea typeface="Tahoma" pitchFamily="34" charset="0"/>
              <a:cs typeface="Tahoma" pitchFamily="34" charset="0"/>
            </a:endParaRPr>
          </a:p>
        </p:txBody>
      </p:sp>
      <p:pic>
        <p:nvPicPr>
          <p:cNvPr id="38" name="Immagine 37" descr="logo.tif"/>
          <p:cNvPicPr>
            <a:picLocks noChangeAspect="1"/>
          </p:cNvPicPr>
          <p:nvPr/>
        </p:nvPicPr>
        <p:blipFill>
          <a:blip r:embed="rId7" cstate="print"/>
          <a:stretch>
            <a:fillRect/>
          </a:stretch>
        </p:blipFill>
        <p:spPr>
          <a:xfrm>
            <a:off x="205573" y="194493"/>
            <a:ext cx="6474627" cy="1965798"/>
          </a:xfrm>
          <a:prstGeom prst="rect">
            <a:avLst/>
          </a:prstGeom>
        </p:spPr>
      </p:pic>
      <p:pic>
        <p:nvPicPr>
          <p:cNvPr id="32" name="Immagine 31" descr="LOGO TETHYS"/>
          <p:cNvPicPr/>
          <p:nvPr/>
        </p:nvPicPr>
        <p:blipFill>
          <a:blip r:embed="rId8" cstate="print"/>
          <a:srcRect/>
          <a:stretch>
            <a:fillRect/>
          </a:stretch>
        </p:blipFill>
        <p:spPr bwMode="auto">
          <a:xfrm>
            <a:off x="38201037" y="216024"/>
            <a:ext cx="1872208" cy="2016275"/>
          </a:xfrm>
          <a:prstGeom prst="rect">
            <a:avLst/>
          </a:prstGeom>
          <a:noFill/>
          <a:ln w="9525">
            <a:noFill/>
            <a:miter lim="800000"/>
            <a:headEnd/>
            <a:tailEnd/>
          </a:ln>
        </p:spPr>
      </p:pic>
      <p:graphicFrame>
        <p:nvGraphicFramePr>
          <p:cNvPr id="67" name="Tabella 66"/>
          <p:cNvGraphicFramePr>
            <a:graphicFrameLocks noGrp="1"/>
          </p:cNvGraphicFramePr>
          <p:nvPr>
            <p:extLst>
              <p:ext uri="{D42A27DB-BD31-4B8C-83A1-F6EECF244321}">
                <p14:modId xmlns="" xmlns:p14="http://schemas.microsoft.com/office/powerpoint/2010/main" val="4034245894"/>
              </p:ext>
            </p:extLst>
          </p:nvPr>
        </p:nvGraphicFramePr>
        <p:xfrm>
          <a:off x="1224733" y="28393342"/>
          <a:ext cx="5184576" cy="769949"/>
        </p:xfrm>
        <a:graphic>
          <a:graphicData uri="http://schemas.openxmlformats.org/drawingml/2006/table">
            <a:tbl>
              <a:tblPr/>
              <a:tblGrid>
                <a:gridCol w="5184576"/>
              </a:tblGrid>
              <a:tr h="331518">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1" i="0" u="none" strike="noStrike" dirty="0">
                          <a:solidFill>
                            <a:srgbClr val="376092"/>
                          </a:solidFill>
                          <a:latin typeface="Calibri"/>
                        </a:rPr>
                        <a:t>GROUND HEAT EXCHANGERS</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4664">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fr-FR" sz="2400" b="0" i="0" u="none" strike="noStrike" dirty="0">
                          <a:solidFill>
                            <a:srgbClr val="376092"/>
                          </a:solidFill>
                          <a:latin typeface="Calibri"/>
                        </a:rPr>
                        <a:t>5 U-pipe </a:t>
                      </a:r>
                      <a:r>
                        <a:rPr lang="fr-FR" sz="2400" b="0" i="0" u="none" strike="noStrike" dirty="0" err="1">
                          <a:solidFill>
                            <a:srgbClr val="376092"/>
                          </a:solidFill>
                          <a:latin typeface="Calibri"/>
                        </a:rPr>
                        <a:t>exchangers</a:t>
                      </a:r>
                      <a:r>
                        <a:rPr lang="fr-FR" sz="2400" b="0" i="0" u="none" strike="noStrike" dirty="0">
                          <a:solidFill>
                            <a:srgbClr val="376092"/>
                          </a:solidFill>
                          <a:latin typeface="Calibri"/>
                        </a:rPr>
                        <a:t> @ 60 m </a:t>
                      </a:r>
                      <a:r>
                        <a:rPr lang="fr-FR" sz="2400" b="0" i="0" u="none" strike="noStrike" dirty="0" err="1">
                          <a:solidFill>
                            <a:srgbClr val="376092"/>
                          </a:solidFill>
                          <a:latin typeface="Calibri"/>
                        </a:rPr>
                        <a:t>depth</a:t>
                      </a:r>
                      <a:endParaRPr lang="fr-FR" sz="2400" b="0" i="0" u="none" strike="noStrike" dirty="0">
                        <a:solidFill>
                          <a:srgbClr val="376092"/>
                        </a:solidFill>
                        <a:latin typeface="Calibri"/>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68" name="Tabella 67"/>
          <p:cNvGraphicFramePr>
            <a:graphicFrameLocks noGrp="1"/>
          </p:cNvGraphicFramePr>
          <p:nvPr>
            <p:extLst>
              <p:ext uri="{D42A27DB-BD31-4B8C-83A1-F6EECF244321}">
                <p14:modId xmlns="" xmlns:p14="http://schemas.microsoft.com/office/powerpoint/2010/main" val="1634162127"/>
              </p:ext>
            </p:extLst>
          </p:nvPr>
        </p:nvGraphicFramePr>
        <p:xfrm>
          <a:off x="5337573" y="19525267"/>
          <a:ext cx="4752528" cy="1632585"/>
        </p:xfrm>
        <a:graphic>
          <a:graphicData uri="http://schemas.openxmlformats.org/drawingml/2006/table">
            <a:tbl>
              <a:tblPr/>
              <a:tblGrid>
                <a:gridCol w="4752528"/>
              </a:tblGrid>
              <a:tr h="210891">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marL="0" marR="0" indent="0" algn="ctr" defTabSz="1095683" rtl="0" eaLnBrk="1" fontAlgn="ctr" latinLnBrk="0" hangingPunct="1">
                        <a:lnSpc>
                          <a:spcPct val="100000"/>
                        </a:lnSpc>
                        <a:spcBef>
                          <a:spcPts val="0"/>
                        </a:spcBef>
                        <a:spcAft>
                          <a:spcPts val="0"/>
                        </a:spcAft>
                        <a:buClrTx/>
                        <a:buSzTx/>
                        <a:buFontTx/>
                        <a:buNone/>
                        <a:tabLst/>
                        <a:defRPr/>
                      </a:pPr>
                      <a:r>
                        <a:rPr lang="it-IT" sz="2400" b="1" i="0" u="none" strike="noStrike" dirty="0">
                          <a:solidFill>
                            <a:srgbClr val="376092"/>
                          </a:solidFill>
                          <a:latin typeface="Calibri"/>
                        </a:rPr>
                        <a:t>HEAT </a:t>
                      </a:r>
                      <a:r>
                        <a:rPr lang="it-IT" sz="2400" b="1" i="0" u="none" strike="noStrike" dirty="0" smtClean="0">
                          <a:solidFill>
                            <a:srgbClr val="376092"/>
                          </a:solidFill>
                          <a:latin typeface="Calibri"/>
                        </a:rPr>
                        <a:t>PUMP - </a:t>
                      </a:r>
                      <a:r>
                        <a:rPr lang="it-IT" sz="2400" b="0" i="0" u="none" strike="noStrike" dirty="0" smtClean="0">
                          <a:solidFill>
                            <a:srgbClr val="376092"/>
                          </a:solidFill>
                          <a:latin typeface="Calibri"/>
                        </a:rPr>
                        <a:t>HEATING</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1061">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l" rtl="0" fontAlgn="ctr"/>
                      <a:r>
                        <a:rPr lang="en-US" sz="2000" b="0" i="0" u="none" strike="noStrike" dirty="0">
                          <a:solidFill>
                            <a:srgbClr val="376092"/>
                          </a:solidFill>
                          <a:latin typeface="Calibri"/>
                        </a:rPr>
                        <a:t>Heating capacity P</a:t>
                      </a:r>
                      <a:r>
                        <a:rPr lang="en-US" sz="2000" b="0" i="0" u="none" strike="noStrike" baseline="-25000" dirty="0">
                          <a:solidFill>
                            <a:srgbClr val="376092"/>
                          </a:solidFill>
                          <a:latin typeface="Calibri"/>
                        </a:rPr>
                        <a:t>t</a:t>
                      </a:r>
                      <a:r>
                        <a:rPr lang="en-US" sz="2000" b="0" i="0" u="none" strike="noStrike" dirty="0">
                          <a:solidFill>
                            <a:srgbClr val="376092"/>
                          </a:solidFill>
                          <a:latin typeface="Calibri"/>
                        </a:rPr>
                        <a:t>  = 14.4 kW</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891">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l" rtl="0" fontAlgn="ctr"/>
                      <a:r>
                        <a:rPr lang="it-IT" sz="2000" b="0" i="0" u="none" strike="noStrike" dirty="0">
                          <a:solidFill>
                            <a:srgbClr val="376092"/>
                          </a:solidFill>
                          <a:latin typeface="Calibri"/>
                        </a:rPr>
                        <a:t>Water temperature - </a:t>
                      </a:r>
                      <a:r>
                        <a:rPr lang="it-IT" sz="2000" b="0" i="0" u="none" strike="noStrike" kern="1200" dirty="0" err="1">
                          <a:solidFill>
                            <a:srgbClr val="376092"/>
                          </a:solidFill>
                          <a:latin typeface="Calibri"/>
                          <a:ea typeface="+mn-ea"/>
                          <a:cs typeface="+mn-cs"/>
                        </a:rPr>
                        <a:t>user</a:t>
                      </a:r>
                      <a:r>
                        <a:rPr lang="it-IT" sz="2000" b="0" i="0" u="none" strike="noStrike" kern="1200" dirty="0">
                          <a:solidFill>
                            <a:srgbClr val="376092"/>
                          </a:solidFill>
                          <a:latin typeface="Calibri"/>
                          <a:ea typeface="+mn-ea"/>
                          <a:cs typeface="+mn-cs"/>
                        </a:rPr>
                        <a:t> side = </a:t>
                      </a:r>
                      <a:r>
                        <a:rPr lang="it-IT" sz="2000" b="0" i="0" u="none" strike="noStrike" dirty="0">
                          <a:solidFill>
                            <a:srgbClr val="376092"/>
                          </a:solidFill>
                          <a:latin typeface="Calibri"/>
                        </a:rPr>
                        <a:t>40÷45°C </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891">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l" rtl="0" fontAlgn="ctr"/>
                      <a:r>
                        <a:rPr lang="en-US" sz="2000" b="0" i="0" u="none" strike="noStrike" dirty="0">
                          <a:solidFill>
                            <a:srgbClr val="376092"/>
                          </a:solidFill>
                          <a:latin typeface="Calibri"/>
                        </a:rPr>
                        <a:t>Water temperature - ground side = 0÷3°C</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891">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l" rtl="0" fontAlgn="ctr"/>
                      <a:r>
                        <a:rPr lang="en-US" sz="2000" b="0" i="0" u="none" strike="noStrike" dirty="0">
                          <a:solidFill>
                            <a:srgbClr val="376092"/>
                          </a:solidFill>
                          <a:latin typeface="Calibri"/>
                        </a:rPr>
                        <a:t>Coefficient Of Performance COP = 3.2 </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1" name="Tabella 70"/>
          <p:cNvGraphicFramePr>
            <a:graphicFrameLocks noGrp="1"/>
          </p:cNvGraphicFramePr>
          <p:nvPr>
            <p:extLst>
              <p:ext uri="{D42A27DB-BD31-4B8C-83A1-F6EECF244321}">
                <p14:modId xmlns="" xmlns:p14="http://schemas.microsoft.com/office/powerpoint/2010/main" val="4081024294"/>
              </p:ext>
            </p:extLst>
          </p:nvPr>
        </p:nvGraphicFramePr>
        <p:xfrm>
          <a:off x="9289629" y="26021212"/>
          <a:ext cx="4752528" cy="1125855"/>
        </p:xfrm>
        <a:graphic>
          <a:graphicData uri="http://schemas.openxmlformats.org/drawingml/2006/table">
            <a:tbl>
              <a:tblPr/>
              <a:tblGrid>
                <a:gridCol w="3096344"/>
                <a:gridCol w="1656184"/>
              </a:tblGrid>
              <a:tr h="190500">
                <a:tc gridSpan="2">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1" i="0" u="none" strike="noStrike" dirty="0">
                          <a:solidFill>
                            <a:srgbClr val="376092"/>
                          </a:solidFill>
                          <a:latin typeface="Calibri"/>
                        </a:rPr>
                        <a:t>AIR HANDLING UNIT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238125">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0" i="0" u="none" strike="noStrike" dirty="0">
                          <a:solidFill>
                            <a:srgbClr val="376092"/>
                          </a:solidFill>
                          <a:latin typeface="Calibri"/>
                        </a:rPr>
                        <a:t>Air flow rate</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0" i="0" u="none" strike="noStrike" dirty="0">
                          <a:solidFill>
                            <a:srgbClr val="376092"/>
                          </a:solidFill>
                          <a:latin typeface="Calibri"/>
                        </a:rPr>
                        <a:t>1200 m</a:t>
                      </a:r>
                      <a:r>
                        <a:rPr lang="it-IT" sz="2400" b="0" i="0" u="none" strike="noStrike" baseline="30000" dirty="0">
                          <a:solidFill>
                            <a:srgbClr val="376092"/>
                          </a:solidFill>
                          <a:latin typeface="Calibri"/>
                        </a:rPr>
                        <a:t>3</a:t>
                      </a:r>
                      <a:r>
                        <a:rPr lang="it-IT" sz="2400" b="0" i="0" u="none" strike="noStrike" dirty="0">
                          <a:solidFill>
                            <a:srgbClr val="376092"/>
                          </a:solidFill>
                          <a:latin typeface="Calibri"/>
                        </a:rPr>
                        <a:t>/h</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r>
              <a:tr h="200025">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0" i="0" u="none" strike="noStrike" dirty="0" err="1">
                          <a:solidFill>
                            <a:srgbClr val="376092"/>
                          </a:solidFill>
                          <a:latin typeface="Calibri"/>
                        </a:rPr>
                        <a:t>Recovery</a:t>
                      </a:r>
                      <a:r>
                        <a:rPr lang="it-IT" sz="2400" b="0" i="0" u="none" strike="noStrike" dirty="0">
                          <a:solidFill>
                            <a:srgbClr val="376092"/>
                          </a:solidFill>
                          <a:latin typeface="Calibri"/>
                        </a:rPr>
                        <a:t> </a:t>
                      </a:r>
                      <a:r>
                        <a:rPr lang="it-IT" sz="2400" b="0" i="0" u="none" strike="noStrike" dirty="0" err="1">
                          <a:solidFill>
                            <a:srgbClr val="376092"/>
                          </a:solidFill>
                          <a:latin typeface="Calibri"/>
                        </a:rPr>
                        <a:t>efficiency</a:t>
                      </a:r>
                      <a:endParaRPr lang="it-IT" sz="2400" b="0" i="0" u="none" strike="noStrike" dirty="0">
                        <a:solidFill>
                          <a:srgbClr val="376092"/>
                        </a:solidFill>
                        <a:latin typeface="Calibri"/>
                      </a:endParaRP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0" i="0" u="none" strike="noStrike" dirty="0">
                          <a:solidFill>
                            <a:srgbClr val="376092"/>
                          </a:solidFill>
                          <a:latin typeface="Symbol"/>
                        </a:rPr>
                        <a:t>h</a:t>
                      </a:r>
                      <a:r>
                        <a:rPr lang="it-IT" sz="2400" b="0" i="0" u="none" strike="noStrike" dirty="0">
                          <a:solidFill>
                            <a:srgbClr val="376092"/>
                          </a:solidFill>
                          <a:latin typeface="Calibri"/>
                        </a:rPr>
                        <a:t> = 78%</a:t>
                      </a:r>
                      <a:endParaRPr lang="it-IT" sz="2400" b="0" i="0" u="none" strike="noStrike" dirty="0">
                        <a:solidFill>
                          <a:srgbClr val="376092"/>
                        </a:solidFill>
                        <a:latin typeface="Symbol"/>
                      </a:endParaRP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1" name="Tabella 50"/>
          <p:cNvGraphicFramePr>
            <a:graphicFrameLocks noGrp="1"/>
          </p:cNvGraphicFramePr>
          <p:nvPr>
            <p:extLst>
              <p:ext uri="{D42A27DB-BD31-4B8C-83A1-F6EECF244321}">
                <p14:modId xmlns="" xmlns:p14="http://schemas.microsoft.com/office/powerpoint/2010/main" val="3582725517"/>
              </p:ext>
            </p:extLst>
          </p:nvPr>
        </p:nvGraphicFramePr>
        <p:xfrm>
          <a:off x="576661" y="19514219"/>
          <a:ext cx="4608512" cy="1632585"/>
        </p:xfrm>
        <a:graphic>
          <a:graphicData uri="http://schemas.openxmlformats.org/drawingml/2006/table">
            <a:tbl>
              <a:tblPr/>
              <a:tblGrid>
                <a:gridCol w="4608512"/>
              </a:tblGrid>
              <a:tr h="201382">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400" b="1" i="0" u="none" strike="noStrike" dirty="0">
                          <a:solidFill>
                            <a:srgbClr val="376092"/>
                          </a:solidFill>
                          <a:latin typeface="Calibri"/>
                        </a:rPr>
                        <a:t>HEAT </a:t>
                      </a:r>
                      <a:r>
                        <a:rPr lang="it-IT" sz="2400" b="1" i="0" u="none" strike="noStrike" dirty="0" smtClean="0">
                          <a:solidFill>
                            <a:srgbClr val="376092"/>
                          </a:solidFill>
                          <a:latin typeface="Calibri"/>
                        </a:rPr>
                        <a:t>PUMP - </a:t>
                      </a:r>
                      <a:r>
                        <a:rPr lang="it-IT" sz="2400" b="0" i="0" u="none" strike="noStrike" dirty="0" smtClean="0">
                          <a:solidFill>
                            <a:srgbClr val="376092"/>
                          </a:solidFill>
                          <a:latin typeface="Calibri"/>
                        </a:rPr>
                        <a:t>COOLING</a:t>
                      </a:r>
                      <a:endParaRPr lang="it-IT" sz="2400" b="0" i="0" u="none" strike="noStrike" dirty="0">
                        <a:solidFill>
                          <a:srgbClr val="376092"/>
                        </a:solidFill>
                        <a:latin typeface="Calibri"/>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2775">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en-US" sz="2000" b="0" i="0" u="none" strike="noStrike" dirty="0">
                          <a:solidFill>
                            <a:srgbClr val="376092"/>
                          </a:solidFill>
                          <a:latin typeface="Calibri"/>
                        </a:rPr>
                        <a:t>Cooling capacity P</a:t>
                      </a:r>
                      <a:r>
                        <a:rPr lang="en-US" sz="2000" b="0" i="0" u="none" strike="noStrike" baseline="-25000" dirty="0">
                          <a:solidFill>
                            <a:srgbClr val="376092"/>
                          </a:solidFill>
                          <a:latin typeface="Calibri"/>
                        </a:rPr>
                        <a:t>f</a:t>
                      </a:r>
                      <a:r>
                        <a:rPr lang="en-US" sz="2000" b="0" i="0" u="none" strike="noStrike" dirty="0">
                          <a:solidFill>
                            <a:srgbClr val="376092"/>
                          </a:solidFill>
                          <a:latin typeface="Calibri"/>
                        </a:rPr>
                        <a:t> = 15.9 kW</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730">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it-IT" sz="2000" b="0" i="0" u="none" strike="noStrike" dirty="0">
                          <a:solidFill>
                            <a:srgbClr val="376092"/>
                          </a:solidFill>
                          <a:latin typeface="Calibri"/>
                        </a:rPr>
                        <a:t>Water temperature - </a:t>
                      </a:r>
                      <a:r>
                        <a:rPr lang="it-IT" sz="2000" b="0" i="0" u="none" strike="noStrike" kern="1200" dirty="0" err="1">
                          <a:solidFill>
                            <a:srgbClr val="376092"/>
                          </a:solidFill>
                          <a:latin typeface="Calibri"/>
                          <a:ea typeface="+mn-ea"/>
                          <a:cs typeface="+mn-cs"/>
                        </a:rPr>
                        <a:t>user</a:t>
                      </a:r>
                      <a:r>
                        <a:rPr lang="it-IT" sz="2000" b="0" i="0" u="none" strike="noStrike" kern="1200" dirty="0">
                          <a:solidFill>
                            <a:srgbClr val="376092"/>
                          </a:solidFill>
                          <a:latin typeface="Calibri"/>
                          <a:ea typeface="+mn-ea"/>
                          <a:cs typeface="+mn-cs"/>
                        </a:rPr>
                        <a:t> side = </a:t>
                      </a:r>
                      <a:r>
                        <a:rPr lang="it-IT" sz="2000" b="0" i="0" u="none" strike="noStrike" dirty="0">
                          <a:solidFill>
                            <a:srgbClr val="376092"/>
                          </a:solidFill>
                          <a:latin typeface="Calibri"/>
                        </a:rPr>
                        <a:t>10÷15°C</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0220">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en-US" sz="2000" b="0" i="0" u="none" strike="noStrike" dirty="0">
                          <a:solidFill>
                            <a:srgbClr val="376092"/>
                          </a:solidFill>
                          <a:latin typeface="Calibri"/>
                        </a:rPr>
                        <a:t>Water temperature - ground side = 30÷35°C</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5504">
                <a:tc>
                  <a:txBody>
                    <a:bodyPr/>
                    <a:lstStyle>
                      <a:lvl1pPr marL="0" algn="l" defTabSz="1095683" rtl="0" eaLnBrk="1" latinLnBrk="0" hangingPunct="1">
                        <a:defRPr sz="2157" kern="1200">
                          <a:solidFill>
                            <a:schemeClr val="tx1"/>
                          </a:solidFill>
                          <a:latin typeface="Calibri"/>
                        </a:defRPr>
                      </a:lvl1pPr>
                      <a:lvl2pPr marL="547842" algn="l" defTabSz="1095683" rtl="0" eaLnBrk="1" latinLnBrk="0" hangingPunct="1">
                        <a:defRPr sz="2157" kern="1200">
                          <a:solidFill>
                            <a:schemeClr val="tx1"/>
                          </a:solidFill>
                          <a:latin typeface="Calibri"/>
                        </a:defRPr>
                      </a:lvl2pPr>
                      <a:lvl3pPr marL="1095683" algn="l" defTabSz="1095683" rtl="0" eaLnBrk="1" latinLnBrk="0" hangingPunct="1">
                        <a:defRPr sz="2157" kern="1200">
                          <a:solidFill>
                            <a:schemeClr val="tx1"/>
                          </a:solidFill>
                          <a:latin typeface="Calibri"/>
                        </a:defRPr>
                      </a:lvl3pPr>
                      <a:lvl4pPr marL="1643526" algn="l" defTabSz="1095683" rtl="0" eaLnBrk="1" latinLnBrk="0" hangingPunct="1">
                        <a:defRPr sz="2157" kern="1200">
                          <a:solidFill>
                            <a:schemeClr val="tx1"/>
                          </a:solidFill>
                          <a:latin typeface="Calibri"/>
                        </a:defRPr>
                      </a:lvl4pPr>
                      <a:lvl5pPr marL="2191368" algn="l" defTabSz="1095683" rtl="0" eaLnBrk="1" latinLnBrk="0" hangingPunct="1">
                        <a:defRPr sz="2157" kern="1200">
                          <a:solidFill>
                            <a:schemeClr val="tx1"/>
                          </a:solidFill>
                          <a:latin typeface="Calibri"/>
                        </a:defRPr>
                      </a:lvl5pPr>
                      <a:lvl6pPr marL="2739210" algn="l" defTabSz="1095683" rtl="0" eaLnBrk="1" latinLnBrk="0" hangingPunct="1">
                        <a:defRPr sz="2157" kern="1200">
                          <a:solidFill>
                            <a:schemeClr val="tx1"/>
                          </a:solidFill>
                          <a:latin typeface="Calibri"/>
                        </a:defRPr>
                      </a:lvl6pPr>
                      <a:lvl7pPr marL="3287051" algn="l" defTabSz="1095683" rtl="0" eaLnBrk="1" latinLnBrk="0" hangingPunct="1">
                        <a:defRPr sz="2157" kern="1200">
                          <a:solidFill>
                            <a:schemeClr val="tx1"/>
                          </a:solidFill>
                          <a:latin typeface="Calibri"/>
                        </a:defRPr>
                      </a:lvl7pPr>
                      <a:lvl8pPr marL="3834893" algn="l" defTabSz="1095683" rtl="0" eaLnBrk="1" latinLnBrk="0" hangingPunct="1">
                        <a:defRPr sz="2157" kern="1200">
                          <a:solidFill>
                            <a:schemeClr val="tx1"/>
                          </a:solidFill>
                          <a:latin typeface="Calibri"/>
                        </a:defRPr>
                      </a:lvl8pPr>
                      <a:lvl9pPr marL="4382736" algn="l" defTabSz="1095683" rtl="0" eaLnBrk="1" latinLnBrk="0" hangingPunct="1">
                        <a:defRPr sz="2157" kern="1200">
                          <a:solidFill>
                            <a:schemeClr val="tx1"/>
                          </a:solidFill>
                          <a:latin typeface="Calibri"/>
                        </a:defRPr>
                      </a:lvl9pPr>
                    </a:lstStyle>
                    <a:p>
                      <a:pPr algn="ctr" rtl="0" fontAlgn="ctr"/>
                      <a:r>
                        <a:rPr lang="en-US" sz="2000" b="0" i="0" u="none" strike="noStrike" dirty="0">
                          <a:solidFill>
                            <a:srgbClr val="376092"/>
                          </a:solidFill>
                          <a:latin typeface="Calibri"/>
                        </a:rPr>
                        <a:t>Energy Efficiency Ratio EER = 4.2</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9" name="CasellaDiTesto 88"/>
          <p:cNvSpPr txBox="1"/>
          <p:nvPr/>
        </p:nvSpPr>
        <p:spPr>
          <a:xfrm>
            <a:off x="12890029" y="11652573"/>
            <a:ext cx="7056784" cy="4832092"/>
          </a:xfrm>
          <a:prstGeom prst="rect">
            <a:avLst/>
          </a:prstGeom>
          <a:noFill/>
        </p:spPr>
        <p:txBody>
          <a:bodyPr wrap="square" rtlCol="0">
            <a:spAutoFit/>
          </a:bodyPr>
          <a:lstStyle/>
          <a:p>
            <a:pPr algn="just"/>
            <a:r>
              <a:rPr lang="en-GB" sz="2800" b="1" dirty="0" smtClean="0">
                <a:solidFill>
                  <a:srgbClr val="663300"/>
                </a:solidFill>
                <a:latin typeface="Tahoma" pitchFamily="34" charset="0"/>
                <a:ea typeface="Tahoma" pitchFamily="34" charset="0"/>
                <a:cs typeface="Tahoma" pitchFamily="34" charset="0"/>
              </a:rPr>
              <a:t>BHE</a:t>
            </a:r>
            <a:r>
              <a:rPr lang="en-GB" sz="2800" dirty="0" smtClean="0">
                <a:latin typeface="Tahoma" pitchFamily="34" charset="0"/>
                <a:ea typeface="Tahoma" pitchFamily="34" charset="0"/>
                <a:cs typeface="Tahoma" pitchFamily="34" charset="0"/>
              </a:rPr>
              <a:t>: borehole heat exchangers</a:t>
            </a:r>
          </a:p>
          <a:p>
            <a:pPr algn="just"/>
            <a:r>
              <a:rPr lang="en-GB" sz="2800" dirty="0" smtClean="0">
                <a:latin typeface="Tahoma" pitchFamily="34" charset="0"/>
                <a:ea typeface="Tahoma" pitchFamily="34" charset="0"/>
                <a:cs typeface="Tahoma" pitchFamily="34" charset="0"/>
              </a:rPr>
              <a:t>BHE1 is equipped with fixed temperature sensors</a:t>
            </a:r>
          </a:p>
          <a:p>
            <a:pPr algn="just"/>
            <a:endParaRPr lang="en-GB" sz="2800" dirty="0" smtClean="0">
              <a:latin typeface="Tahoma" pitchFamily="34" charset="0"/>
              <a:ea typeface="Tahoma" pitchFamily="34" charset="0"/>
              <a:cs typeface="Tahoma" pitchFamily="34" charset="0"/>
            </a:endParaRPr>
          </a:p>
          <a:p>
            <a:pPr algn="just"/>
            <a:r>
              <a:rPr lang="en-GB" sz="2800" b="1" dirty="0" err="1" smtClean="0">
                <a:solidFill>
                  <a:schemeClr val="accent1">
                    <a:lumMod val="75000"/>
                  </a:schemeClr>
                </a:solidFill>
                <a:latin typeface="Tahoma" pitchFamily="34" charset="0"/>
                <a:ea typeface="Tahoma" pitchFamily="34" charset="0"/>
                <a:cs typeface="Tahoma" pitchFamily="34" charset="0"/>
              </a:rPr>
              <a:t>MPx</a:t>
            </a:r>
            <a:r>
              <a:rPr lang="en-GB" sz="2800" dirty="0" smtClean="0">
                <a:latin typeface="Tahoma" pitchFamily="34" charset="0"/>
                <a:ea typeface="Tahoma" pitchFamily="34" charset="0"/>
                <a:cs typeface="Tahoma" pitchFamily="34" charset="0"/>
              </a:rPr>
              <a:t>: groundwater monitoring wells (0.75”, 8 to 11 m depth) to assess </a:t>
            </a:r>
            <a:r>
              <a:rPr lang="en-GB" sz="2800" dirty="0" err="1" smtClean="0">
                <a:latin typeface="Tahoma" pitchFamily="34" charset="0"/>
                <a:ea typeface="Tahoma" pitchFamily="34" charset="0"/>
                <a:cs typeface="Tahoma" pitchFamily="34" charset="0"/>
              </a:rPr>
              <a:t>gw</a:t>
            </a:r>
            <a:r>
              <a:rPr lang="en-GB" sz="2800" dirty="0" smtClean="0">
                <a:latin typeface="Tahoma" pitchFamily="34" charset="0"/>
                <a:ea typeface="Tahoma" pitchFamily="34" charset="0"/>
                <a:cs typeface="Tahoma" pitchFamily="34" charset="0"/>
              </a:rPr>
              <a:t> direction</a:t>
            </a:r>
          </a:p>
          <a:p>
            <a:pPr algn="just"/>
            <a:endParaRPr lang="en-GB" sz="2800" dirty="0" smtClean="0">
              <a:latin typeface="Tahoma" pitchFamily="34" charset="0"/>
              <a:ea typeface="Tahoma" pitchFamily="34" charset="0"/>
              <a:cs typeface="Tahoma" pitchFamily="34" charset="0"/>
            </a:endParaRPr>
          </a:p>
          <a:p>
            <a:pPr algn="just"/>
            <a:r>
              <a:rPr lang="en-GB" sz="2800" b="1" dirty="0" smtClean="0">
                <a:solidFill>
                  <a:srgbClr val="D60093"/>
                </a:solidFill>
                <a:latin typeface="Tahoma" pitchFamily="34" charset="0"/>
                <a:ea typeface="Tahoma" pitchFamily="34" charset="0"/>
                <a:cs typeface="Tahoma" pitchFamily="34" charset="0"/>
              </a:rPr>
              <a:t>PZ1</a:t>
            </a:r>
            <a:r>
              <a:rPr lang="en-GB" sz="2800" dirty="0" smtClean="0">
                <a:latin typeface="Tahoma" pitchFamily="34" charset="0"/>
                <a:ea typeface="Tahoma" pitchFamily="34" charset="0"/>
                <a:cs typeface="Tahoma" pitchFamily="34" charset="0"/>
              </a:rPr>
              <a:t>: 4”, 60 m monitoring well equipped with fixed temperature sensors</a:t>
            </a:r>
          </a:p>
          <a:p>
            <a:pPr algn="just"/>
            <a:endParaRPr lang="en-GB" sz="2800" dirty="0" smtClean="0">
              <a:latin typeface="Tahoma" pitchFamily="34" charset="0"/>
              <a:ea typeface="Tahoma" pitchFamily="34" charset="0"/>
              <a:cs typeface="Tahoma" pitchFamily="34" charset="0"/>
            </a:endParaRPr>
          </a:p>
          <a:p>
            <a:pPr algn="just"/>
            <a:r>
              <a:rPr lang="en-GB" sz="2800" b="1" dirty="0" smtClean="0">
                <a:solidFill>
                  <a:srgbClr val="D60093"/>
                </a:solidFill>
                <a:latin typeface="Tahoma" pitchFamily="34" charset="0"/>
                <a:ea typeface="Tahoma" pitchFamily="34" charset="0"/>
                <a:cs typeface="Tahoma" pitchFamily="34" charset="0"/>
              </a:rPr>
              <a:t>PZ2</a:t>
            </a:r>
            <a:r>
              <a:rPr lang="en-GB" sz="2800" dirty="0" smtClean="0">
                <a:latin typeface="Tahoma" pitchFamily="34" charset="0"/>
                <a:ea typeface="Tahoma" pitchFamily="34" charset="0"/>
                <a:cs typeface="Tahoma" pitchFamily="34" charset="0"/>
              </a:rPr>
              <a:t>: 3”, 12 m monitoring well</a:t>
            </a:r>
          </a:p>
        </p:txBody>
      </p:sp>
      <p:sp>
        <p:nvSpPr>
          <p:cNvPr id="1027" name="Rectangle 3"/>
          <p:cNvSpPr>
            <a:spLocks noChangeArrowheads="1"/>
          </p:cNvSpPr>
          <p:nvPr/>
        </p:nvSpPr>
        <p:spPr bwMode="auto">
          <a:xfrm>
            <a:off x="22467093" y="17786027"/>
            <a:ext cx="17499139" cy="12313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lang="en-US" sz="3000" b="1" dirty="0" smtClean="0">
                <a:latin typeface="Tahoma" pitchFamily="34" charset="0"/>
                <a:ea typeface="Tahoma" pitchFamily="34" charset="0"/>
                <a:cs typeface="Tahoma" pitchFamily="34" charset="0"/>
              </a:rPr>
              <a:t>THE GEOTHERMAL HEAT PUMP SYSTEM</a:t>
            </a: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The system provides heating, cooling and ventilation to a piglet room at the “Experimental Didactic </a:t>
            </a:r>
            <a:r>
              <a:rPr kumimoji="0" lang="en-US" sz="3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Zootechnical</a:t>
            </a: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Centre” of the University of Milan in Lodi, Northern Italy. The room, 50 m</a:t>
            </a:r>
            <a:r>
              <a:rPr kumimoji="0" lang="en-US" sz="3000" b="0" i="0" u="none" strike="noStrike" cap="none" normalizeH="0" baseline="30000" dirty="0" smtClean="0">
                <a:ln>
                  <a:noFill/>
                </a:ln>
                <a:solidFill>
                  <a:schemeClr val="tx1"/>
                </a:solidFill>
                <a:effectLst/>
                <a:latin typeface="Tahoma" pitchFamily="34" charset="0"/>
                <a:ea typeface="Tahoma" pitchFamily="34" charset="0"/>
                <a:cs typeface="Tahoma" pitchFamily="34" charset="0"/>
              </a:rPr>
              <a:t>2</a:t>
            </a: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wide, hosts up to 100 piglets from two to six months old requiring both a constant temperature of 22-28°C year round and 1200 m</a:t>
            </a:r>
            <a:r>
              <a:rPr kumimoji="0" lang="en-US" sz="3000" b="0" i="0" u="none" strike="noStrike" cap="none" normalizeH="0" baseline="30000" dirty="0" smtClean="0">
                <a:ln>
                  <a:noFill/>
                </a:ln>
                <a:solidFill>
                  <a:schemeClr val="tx1"/>
                </a:solidFill>
                <a:effectLst/>
                <a:latin typeface="Tahoma" pitchFamily="34" charset="0"/>
                <a:ea typeface="Tahoma" pitchFamily="34" charset="0"/>
                <a:cs typeface="Tahoma" pitchFamily="34" charset="0"/>
              </a:rPr>
              <a:t>3</a:t>
            </a: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/h of clean air.</a:t>
            </a: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The BHEs were installed in the shallow aquifer (down to a depth of 60 m) providing a total exchanging length of 300 m. Preliminary interpolation of groundwater levels measured in the MWs allowed for the design of an optimal BHE layout, minimizing the risk of overlapping the BHE heat plumes. The heat pump feeds an air handling unit which recovers the heat (78% recovery efficiency) from the exhausted air. All the components were tailored to the specific needs of the room and its occupants.</a:t>
            </a: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endParaRPr lang="en-US" sz="3000" dirty="0" smtClean="0">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lang="en-US" sz="3000" b="1" dirty="0" smtClean="0">
                <a:latin typeface="Tahoma" pitchFamily="34" charset="0"/>
                <a:ea typeface="Tahoma" pitchFamily="34" charset="0"/>
                <a:cs typeface="Tahoma" pitchFamily="34" charset="0"/>
              </a:rPr>
              <a:t>THE EXPERIMENTAL MONITORING SYSTEM</a:t>
            </a:r>
            <a:endParaRPr kumimoji="0" lang="it-IT" sz="3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 monitoring system, provided by the Department of Energy of </a:t>
            </a:r>
            <a:r>
              <a:rPr kumimoji="0" lang="en-US" sz="3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Politecnico</a:t>
            </a: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di Milano*, records a set of parameters such as aquifer temperatures in the BHEs and the MWs together with air and water flow rates, temperatures and electrical consumption. The data are being used to implement a heat transport model (MODFLOW-2000 and MT3D) and to assess the overall system performance.</a:t>
            </a: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endPar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lang="en-US" sz="3000" b="1" dirty="0" smtClean="0">
                <a:latin typeface="Tahoma" pitchFamily="34" charset="0"/>
                <a:ea typeface="Tahoma" pitchFamily="34" charset="0"/>
                <a:cs typeface="Tahoma" pitchFamily="34" charset="0"/>
              </a:rPr>
              <a:t>EXPECTED RESULTS</a:t>
            </a:r>
            <a:endParaRPr kumimoji="0" lang="it-IT" sz="3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The main expected results from this application are twofold: a drastic reduction in energy consumption from the pre-existing gas burner and a measurable increase in animal welfare due to the improved control of temperature and air exchange along with cooling in summer. Moreover, the ongoing study will enhance knowledge of the interaction between BHEs and the aquifer helping to design more efficient BHE configurations.</a:t>
            </a: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endParaRPr lang="en-US" sz="3000" dirty="0" smtClean="0">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endParaRPr lang="en-US" sz="3000" dirty="0" smtClean="0">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See the poster </a:t>
            </a:r>
            <a:r>
              <a:rPr kumimoji="0" lang="en-US" sz="3000" b="0" i="1" u="none" strike="noStrike" cap="none" normalizeH="0" baseline="0" dirty="0" smtClean="0">
                <a:ln>
                  <a:noFill/>
                </a:ln>
                <a:solidFill>
                  <a:schemeClr val="tx1"/>
                </a:solidFill>
                <a:effectLst/>
                <a:latin typeface="Tahoma" pitchFamily="34" charset="0"/>
                <a:ea typeface="Tahoma" pitchFamily="34" charset="0"/>
                <a:cs typeface="Tahoma" pitchFamily="34" charset="0"/>
              </a:rPr>
              <a:t>Numerical simulation of a geothermal</a:t>
            </a:r>
            <a:r>
              <a:rPr kumimoji="0" lang="en-US" sz="3000" b="0" i="1" u="none" strike="noStrike" cap="none" normalizeH="0" dirty="0" smtClean="0">
                <a:ln>
                  <a:noFill/>
                </a:ln>
                <a:solidFill>
                  <a:schemeClr val="tx1"/>
                </a:solidFill>
                <a:effectLst/>
                <a:latin typeface="Tahoma" pitchFamily="34" charset="0"/>
                <a:ea typeface="Tahoma" pitchFamily="34" charset="0"/>
                <a:cs typeface="Tahoma" pitchFamily="34" charset="0"/>
              </a:rPr>
              <a:t> system for a piglet room</a:t>
            </a:r>
            <a:r>
              <a:rPr kumimoji="0" lang="en-US" sz="3000" b="0" i="0" u="none" strike="noStrike" cap="none" normalizeH="0" dirty="0" smtClean="0">
                <a:ln>
                  <a:noFill/>
                </a:ln>
                <a:solidFill>
                  <a:schemeClr val="tx1"/>
                </a:solidFill>
                <a:effectLst/>
                <a:latin typeface="Tahoma" pitchFamily="34" charset="0"/>
                <a:ea typeface="Tahoma" pitchFamily="34" charset="0"/>
                <a:cs typeface="Tahoma" pitchFamily="34" charset="0"/>
              </a:rPr>
              <a:t>, Alberti L., Antelmi M.</a:t>
            </a:r>
            <a:endPar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92" name="Rectangle 3"/>
          <p:cNvSpPr>
            <a:spLocks noChangeArrowheads="1"/>
          </p:cNvSpPr>
          <p:nvPr/>
        </p:nvSpPr>
        <p:spPr bwMode="auto">
          <a:xfrm>
            <a:off x="504653" y="3888483"/>
            <a:ext cx="195861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Ground source heat pumps are commonly installed in residential and commercial buildings. There are fewer examples in the </a:t>
            </a:r>
            <a:r>
              <a:rPr kumimoji="0" lang="en-US" sz="3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zootechnical</a:t>
            </a: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sector and almost all, to the authors’ knowledge, apply horizontal exchangers.</a:t>
            </a:r>
            <a:endParaRPr kumimoji="0" lang="it-IT" sz="3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
        <p:nvSpPr>
          <p:cNvPr id="93" name="Rectangle 3"/>
          <p:cNvSpPr>
            <a:spLocks noChangeArrowheads="1"/>
          </p:cNvSpPr>
          <p:nvPr/>
        </p:nvSpPr>
        <p:spPr bwMode="auto">
          <a:xfrm>
            <a:off x="20954925" y="3816475"/>
            <a:ext cx="1872208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81075" algn="l"/>
              </a:tabLst>
            </a:pP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In the framework of the </a:t>
            </a:r>
            <a:r>
              <a:rPr kumimoji="0" lang="en-US" sz="30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EcoZoo</a:t>
            </a:r>
            <a:r>
              <a:rPr kumimoji="0" lang="en-US" sz="3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project, funded by the Lombardy Region and MIUR (Ministry of Instruction, University and Research), a pilot test site was set up comprising a ground source heat pump with 5 borehole heat exchangers (BHEs) and 7 monitoring wells (MWs).</a:t>
            </a:r>
            <a:endParaRPr kumimoji="0" lang="it-IT" sz="3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pic>
        <p:nvPicPr>
          <p:cNvPr id="1029" name="Picture 5"/>
          <p:cNvPicPr>
            <a:picLocks noChangeAspect="1" noChangeArrowheads="1"/>
          </p:cNvPicPr>
          <p:nvPr/>
        </p:nvPicPr>
        <p:blipFill>
          <a:blip r:embed="rId9" cstate="print"/>
          <a:srcRect/>
          <a:stretch>
            <a:fillRect/>
          </a:stretch>
        </p:blipFill>
        <p:spPr bwMode="auto">
          <a:xfrm>
            <a:off x="30703686" y="7797750"/>
            <a:ext cx="9477375" cy="8620125"/>
          </a:xfrm>
          <a:prstGeom prst="rect">
            <a:avLst/>
          </a:prstGeom>
          <a:noFill/>
          <a:ln w="9525">
            <a:noFill/>
            <a:miter lim="800000"/>
            <a:headEnd/>
            <a:tailEnd/>
          </a:ln>
        </p:spPr>
      </p:pic>
      <p:pic>
        <p:nvPicPr>
          <p:cNvPr id="1031" name="Picture 7"/>
          <p:cNvPicPr>
            <a:picLocks noChangeAspect="1" noChangeArrowheads="1"/>
          </p:cNvPicPr>
          <p:nvPr/>
        </p:nvPicPr>
        <p:blipFill>
          <a:blip r:embed="rId10" cstate="print"/>
          <a:srcRect/>
          <a:stretch>
            <a:fillRect/>
          </a:stretch>
        </p:blipFill>
        <p:spPr bwMode="auto">
          <a:xfrm>
            <a:off x="467221" y="6798246"/>
            <a:ext cx="11342688" cy="9894887"/>
          </a:xfrm>
          <a:prstGeom prst="rect">
            <a:avLst/>
          </a:prstGeom>
          <a:noFill/>
          <a:ln w="9525">
            <a:noFill/>
            <a:miter lim="800000"/>
            <a:headEnd/>
            <a:tailEnd/>
          </a:ln>
        </p:spPr>
      </p:pic>
      <p:cxnSp>
        <p:nvCxnSpPr>
          <p:cNvPr id="26" name="Connettore 1 25"/>
          <p:cNvCxnSpPr/>
          <p:nvPr/>
        </p:nvCxnSpPr>
        <p:spPr>
          <a:xfrm>
            <a:off x="20162837" y="6552779"/>
            <a:ext cx="20162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CasellaDiTesto 75"/>
          <p:cNvSpPr txBox="1"/>
          <p:nvPr/>
        </p:nvSpPr>
        <p:spPr>
          <a:xfrm>
            <a:off x="25131389" y="6061497"/>
            <a:ext cx="10873208" cy="923330"/>
          </a:xfrm>
          <a:prstGeom prst="rect">
            <a:avLst/>
          </a:prstGeom>
          <a:solidFill>
            <a:schemeClr val="bg1"/>
          </a:solidFill>
        </p:spPr>
        <p:txBody>
          <a:bodyPr wrap="square" rtlCol="0">
            <a:spAutoFit/>
          </a:bodyPr>
          <a:lstStyle/>
          <a:p>
            <a:r>
              <a:rPr lang="en-GB" sz="5400" dirty="0" smtClean="0">
                <a:latin typeface="Tahoma" pitchFamily="34" charset="0"/>
                <a:ea typeface="Tahoma" pitchFamily="34" charset="0"/>
                <a:cs typeface="Tahoma" pitchFamily="34" charset="0"/>
              </a:rPr>
              <a:t> BHEs AND MONITORING SYSTEM</a:t>
            </a:r>
            <a:endParaRPr lang="en-GB" sz="5400" dirty="0">
              <a:latin typeface="Tahoma" pitchFamily="34" charset="0"/>
              <a:ea typeface="Tahoma" pitchFamily="34" charset="0"/>
              <a:cs typeface="Tahoma" pitchFamily="34" charset="0"/>
            </a:endParaRPr>
          </a:p>
        </p:txBody>
      </p:sp>
      <p:cxnSp>
        <p:nvCxnSpPr>
          <p:cNvPr id="28" name="Connettore 1 27"/>
          <p:cNvCxnSpPr/>
          <p:nvPr/>
        </p:nvCxnSpPr>
        <p:spPr>
          <a:xfrm>
            <a:off x="-2231651" y="6323981"/>
            <a:ext cx="14329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CasellaDiTesto 69"/>
          <p:cNvSpPr txBox="1"/>
          <p:nvPr/>
        </p:nvSpPr>
        <p:spPr>
          <a:xfrm>
            <a:off x="2160837" y="5832699"/>
            <a:ext cx="7272808" cy="923330"/>
          </a:xfrm>
          <a:prstGeom prst="rect">
            <a:avLst/>
          </a:prstGeom>
          <a:solidFill>
            <a:schemeClr val="bg1"/>
          </a:solidFill>
        </p:spPr>
        <p:txBody>
          <a:bodyPr wrap="square" rtlCol="0">
            <a:spAutoFit/>
          </a:bodyPr>
          <a:lstStyle/>
          <a:p>
            <a:r>
              <a:rPr lang="en-GB" sz="5400" dirty="0" smtClean="0">
                <a:latin typeface="Tahoma" pitchFamily="34" charset="0"/>
                <a:ea typeface="Tahoma" pitchFamily="34" charset="0"/>
                <a:cs typeface="Tahoma" pitchFamily="34" charset="0"/>
              </a:rPr>
              <a:t> TEST SITE OVERVIEW</a:t>
            </a:r>
            <a:endParaRPr lang="en-GB" sz="5400" dirty="0">
              <a:latin typeface="Tahoma" pitchFamily="34" charset="0"/>
              <a:ea typeface="Tahoma" pitchFamily="34" charset="0"/>
              <a:cs typeface="Tahoma" pitchFamily="34" charset="0"/>
            </a:endParaRPr>
          </a:p>
        </p:txBody>
      </p:sp>
      <p:cxnSp>
        <p:nvCxnSpPr>
          <p:cNvPr id="30" name="Connettore 1 29"/>
          <p:cNvCxnSpPr/>
          <p:nvPr/>
        </p:nvCxnSpPr>
        <p:spPr>
          <a:xfrm>
            <a:off x="-2807715" y="18434099"/>
            <a:ext cx="24626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CasellaDiTesto 90"/>
          <p:cNvSpPr txBox="1"/>
          <p:nvPr/>
        </p:nvSpPr>
        <p:spPr>
          <a:xfrm>
            <a:off x="4897141" y="17930043"/>
            <a:ext cx="11089232" cy="923330"/>
          </a:xfrm>
          <a:prstGeom prst="rect">
            <a:avLst/>
          </a:prstGeom>
          <a:solidFill>
            <a:schemeClr val="bg1"/>
          </a:solidFill>
        </p:spPr>
        <p:txBody>
          <a:bodyPr wrap="square" rtlCol="0">
            <a:spAutoFit/>
          </a:bodyPr>
          <a:lstStyle/>
          <a:p>
            <a:r>
              <a:rPr lang="en-GB" sz="5400" dirty="0" smtClean="0">
                <a:latin typeface="Tahoma" pitchFamily="34" charset="0"/>
                <a:ea typeface="Tahoma" pitchFamily="34" charset="0"/>
                <a:cs typeface="Tahoma" pitchFamily="34" charset="0"/>
              </a:rPr>
              <a:t>GEOTHERMAL HEAT PUMP SYSTEM</a:t>
            </a:r>
            <a:endParaRPr lang="en-GB" sz="5400" dirty="0">
              <a:latin typeface="Tahoma" pitchFamily="34" charset="0"/>
              <a:ea typeface="Tahoma" pitchFamily="34" charset="0"/>
              <a:cs typeface="Tahoma" pitchFamily="34" charset="0"/>
            </a:endParaRPr>
          </a:p>
        </p:txBody>
      </p:sp>
      <p:cxnSp>
        <p:nvCxnSpPr>
          <p:cNvPr id="37" name="Connettore 1 36"/>
          <p:cNvCxnSpPr/>
          <p:nvPr/>
        </p:nvCxnSpPr>
        <p:spPr>
          <a:xfrm>
            <a:off x="21819021" y="18434099"/>
            <a:ext cx="0" cy="1296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3900</TotalTime>
  <Words>628</Words>
  <Application>Microsoft Office PowerPoint</Application>
  <PresentationFormat>Personalizzato</PresentationFormat>
  <Paragraphs>50</Paragraphs>
  <Slides>1</Slides>
  <Notes>1</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User1</dc:creator>
  <cp:lastModifiedBy>Giovanni</cp:lastModifiedBy>
  <cp:revision>165</cp:revision>
  <dcterms:created xsi:type="dcterms:W3CDTF">2015-07-10T14:58:44Z</dcterms:created>
  <dcterms:modified xsi:type="dcterms:W3CDTF">2015-08-25T09:27:41Z</dcterms:modified>
</cp:coreProperties>
</file>