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0325675" cy="30243463"/>
  <p:notesSz cx="7099300" cy="10234613"/>
  <p:defaultTextStyle>
    <a:defPPr>
      <a:defRPr lang="it-IT"/>
    </a:defPPr>
    <a:lvl1pPr marL="0" algn="l" defTabSz="4032195" rtl="0" eaLnBrk="1" latinLnBrk="0" hangingPunct="1">
      <a:defRPr sz="7900" kern="1200">
        <a:solidFill>
          <a:schemeClr val="tx1"/>
        </a:solidFill>
        <a:latin typeface="+mn-lt"/>
        <a:ea typeface="+mn-ea"/>
        <a:cs typeface="+mn-cs"/>
      </a:defRPr>
    </a:lvl1pPr>
    <a:lvl2pPr marL="2016098" algn="l" defTabSz="4032195" rtl="0" eaLnBrk="1" latinLnBrk="0" hangingPunct="1">
      <a:defRPr sz="7900" kern="1200">
        <a:solidFill>
          <a:schemeClr val="tx1"/>
        </a:solidFill>
        <a:latin typeface="+mn-lt"/>
        <a:ea typeface="+mn-ea"/>
        <a:cs typeface="+mn-cs"/>
      </a:defRPr>
    </a:lvl2pPr>
    <a:lvl3pPr marL="4032195" algn="l" defTabSz="4032195" rtl="0" eaLnBrk="1" latinLnBrk="0" hangingPunct="1">
      <a:defRPr sz="7900" kern="1200">
        <a:solidFill>
          <a:schemeClr val="tx1"/>
        </a:solidFill>
        <a:latin typeface="+mn-lt"/>
        <a:ea typeface="+mn-ea"/>
        <a:cs typeface="+mn-cs"/>
      </a:defRPr>
    </a:lvl3pPr>
    <a:lvl4pPr marL="6048293" algn="l" defTabSz="4032195" rtl="0" eaLnBrk="1" latinLnBrk="0" hangingPunct="1">
      <a:defRPr sz="7900" kern="1200">
        <a:solidFill>
          <a:schemeClr val="tx1"/>
        </a:solidFill>
        <a:latin typeface="+mn-lt"/>
        <a:ea typeface="+mn-ea"/>
        <a:cs typeface="+mn-cs"/>
      </a:defRPr>
    </a:lvl4pPr>
    <a:lvl5pPr marL="8064391" algn="l" defTabSz="4032195" rtl="0" eaLnBrk="1" latinLnBrk="0" hangingPunct="1">
      <a:defRPr sz="7900" kern="1200">
        <a:solidFill>
          <a:schemeClr val="tx1"/>
        </a:solidFill>
        <a:latin typeface="+mn-lt"/>
        <a:ea typeface="+mn-ea"/>
        <a:cs typeface="+mn-cs"/>
      </a:defRPr>
    </a:lvl5pPr>
    <a:lvl6pPr marL="10080488" algn="l" defTabSz="4032195" rtl="0" eaLnBrk="1" latinLnBrk="0" hangingPunct="1">
      <a:defRPr sz="7900" kern="1200">
        <a:solidFill>
          <a:schemeClr val="tx1"/>
        </a:solidFill>
        <a:latin typeface="+mn-lt"/>
        <a:ea typeface="+mn-ea"/>
        <a:cs typeface="+mn-cs"/>
      </a:defRPr>
    </a:lvl6pPr>
    <a:lvl7pPr marL="12096586" algn="l" defTabSz="4032195" rtl="0" eaLnBrk="1" latinLnBrk="0" hangingPunct="1">
      <a:defRPr sz="7900" kern="1200">
        <a:solidFill>
          <a:schemeClr val="tx1"/>
        </a:solidFill>
        <a:latin typeface="+mn-lt"/>
        <a:ea typeface="+mn-ea"/>
        <a:cs typeface="+mn-cs"/>
      </a:defRPr>
    </a:lvl7pPr>
    <a:lvl8pPr marL="14112684" algn="l" defTabSz="4032195" rtl="0" eaLnBrk="1" latinLnBrk="0" hangingPunct="1">
      <a:defRPr sz="7900" kern="1200">
        <a:solidFill>
          <a:schemeClr val="tx1"/>
        </a:solidFill>
        <a:latin typeface="+mn-lt"/>
        <a:ea typeface="+mn-ea"/>
        <a:cs typeface="+mn-cs"/>
      </a:defRPr>
    </a:lvl8pPr>
    <a:lvl9pPr marL="16128782" algn="l" defTabSz="4032195" rtl="0" eaLnBrk="1" latinLnBrk="0" hangingPunct="1">
      <a:defRPr sz="7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3932" autoAdjust="0"/>
  </p:normalViewPr>
  <p:slideViewPr>
    <p:cSldViewPr>
      <p:cViewPr>
        <p:scale>
          <a:sx n="33" d="100"/>
          <a:sy n="33" d="100"/>
        </p:scale>
        <p:origin x="1686" y="1956"/>
      </p:cViewPr>
      <p:guideLst>
        <p:guide orient="horz" pos="9526"/>
        <p:guide pos="12701"/>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a:p>
        </p:txBody>
      </p:sp>
      <p:sp>
        <p:nvSpPr>
          <p:cNvPr id="3" name="Segnaposto data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2563C953-E07F-4025-A7CC-800EF9F10D3F}" type="datetimeFigureOut">
              <a:rPr lang="en-GB" smtClean="0"/>
              <a:pPr/>
              <a:t>06/08/2015</a:t>
            </a:fld>
            <a:endParaRPr lang="en-GB"/>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en-GB"/>
          </a:p>
        </p:txBody>
      </p:sp>
      <p:sp>
        <p:nvSpPr>
          <p:cNvPr id="5" name="Segnaposto note 4"/>
          <p:cNvSpPr>
            <a:spLocks noGrp="1"/>
          </p:cNvSpPr>
          <p:nvPr>
            <p:ph type="body" sz="quarter" idx="3"/>
          </p:nvPr>
        </p:nvSpPr>
        <p:spPr>
          <a:xfrm>
            <a:off x="709931" y="4861442"/>
            <a:ext cx="5679440" cy="4605576"/>
          </a:xfrm>
          <a:prstGeom prst="rect">
            <a:avLst/>
          </a:prstGeom>
        </p:spPr>
        <p:txBody>
          <a:bodyPr vert="horz" lIns="94768" tIns="47384" rIns="94768" bIns="4738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7" name="Segnaposto numero diapositiva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C99C9EF3-D193-4020-BFB5-37556BFBD74A}" type="slidenum">
              <a:rPr lang="en-GB" smtClean="0"/>
              <a:pPr/>
              <a:t>‹N›</a:t>
            </a:fld>
            <a:endParaRPr lang="en-GB"/>
          </a:p>
        </p:txBody>
      </p:sp>
    </p:spTree>
    <p:extLst>
      <p:ext uri="{BB962C8B-B14F-4D97-AF65-F5344CB8AC3E}">
        <p14:creationId xmlns="" xmlns:p14="http://schemas.microsoft.com/office/powerpoint/2010/main" val="3751903401"/>
      </p:ext>
    </p:extLst>
  </p:cSld>
  <p:clrMap bg1="lt1" tx1="dk1" bg2="lt2" tx2="dk2" accent1="accent1" accent2="accent2" accent3="accent3" accent4="accent4" accent5="accent5" accent6="accent6" hlink="hlink" folHlink="folHlink"/>
  <p:notesStyle>
    <a:lvl1pPr marL="0" algn="l" defTabSz="4032195" rtl="0" eaLnBrk="1" latinLnBrk="0" hangingPunct="1">
      <a:defRPr sz="5300" kern="1200">
        <a:solidFill>
          <a:schemeClr val="tx1"/>
        </a:solidFill>
        <a:latin typeface="+mn-lt"/>
        <a:ea typeface="+mn-ea"/>
        <a:cs typeface="+mn-cs"/>
      </a:defRPr>
    </a:lvl1pPr>
    <a:lvl2pPr marL="2016098" algn="l" defTabSz="4032195" rtl="0" eaLnBrk="1" latinLnBrk="0" hangingPunct="1">
      <a:defRPr sz="5300" kern="1200">
        <a:solidFill>
          <a:schemeClr val="tx1"/>
        </a:solidFill>
        <a:latin typeface="+mn-lt"/>
        <a:ea typeface="+mn-ea"/>
        <a:cs typeface="+mn-cs"/>
      </a:defRPr>
    </a:lvl2pPr>
    <a:lvl3pPr marL="4032195" algn="l" defTabSz="4032195" rtl="0" eaLnBrk="1" latinLnBrk="0" hangingPunct="1">
      <a:defRPr sz="5300" kern="1200">
        <a:solidFill>
          <a:schemeClr val="tx1"/>
        </a:solidFill>
        <a:latin typeface="+mn-lt"/>
        <a:ea typeface="+mn-ea"/>
        <a:cs typeface="+mn-cs"/>
      </a:defRPr>
    </a:lvl3pPr>
    <a:lvl4pPr marL="6048293" algn="l" defTabSz="4032195" rtl="0" eaLnBrk="1" latinLnBrk="0" hangingPunct="1">
      <a:defRPr sz="5300" kern="1200">
        <a:solidFill>
          <a:schemeClr val="tx1"/>
        </a:solidFill>
        <a:latin typeface="+mn-lt"/>
        <a:ea typeface="+mn-ea"/>
        <a:cs typeface="+mn-cs"/>
      </a:defRPr>
    </a:lvl4pPr>
    <a:lvl5pPr marL="8064391" algn="l" defTabSz="4032195" rtl="0" eaLnBrk="1" latinLnBrk="0" hangingPunct="1">
      <a:defRPr sz="5300" kern="1200">
        <a:solidFill>
          <a:schemeClr val="tx1"/>
        </a:solidFill>
        <a:latin typeface="+mn-lt"/>
        <a:ea typeface="+mn-ea"/>
        <a:cs typeface="+mn-cs"/>
      </a:defRPr>
    </a:lvl5pPr>
    <a:lvl6pPr marL="10080488" algn="l" defTabSz="4032195" rtl="0" eaLnBrk="1" latinLnBrk="0" hangingPunct="1">
      <a:defRPr sz="5300" kern="1200">
        <a:solidFill>
          <a:schemeClr val="tx1"/>
        </a:solidFill>
        <a:latin typeface="+mn-lt"/>
        <a:ea typeface="+mn-ea"/>
        <a:cs typeface="+mn-cs"/>
      </a:defRPr>
    </a:lvl6pPr>
    <a:lvl7pPr marL="12096586" algn="l" defTabSz="4032195" rtl="0" eaLnBrk="1" latinLnBrk="0" hangingPunct="1">
      <a:defRPr sz="5300" kern="1200">
        <a:solidFill>
          <a:schemeClr val="tx1"/>
        </a:solidFill>
        <a:latin typeface="+mn-lt"/>
        <a:ea typeface="+mn-ea"/>
        <a:cs typeface="+mn-cs"/>
      </a:defRPr>
    </a:lvl7pPr>
    <a:lvl8pPr marL="14112684" algn="l" defTabSz="4032195" rtl="0" eaLnBrk="1" latinLnBrk="0" hangingPunct="1">
      <a:defRPr sz="5300" kern="1200">
        <a:solidFill>
          <a:schemeClr val="tx1"/>
        </a:solidFill>
        <a:latin typeface="+mn-lt"/>
        <a:ea typeface="+mn-ea"/>
        <a:cs typeface="+mn-cs"/>
      </a:defRPr>
    </a:lvl8pPr>
    <a:lvl9pPr marL="16128782" algn="l" defTabSz="4032195" rtl="0" eaLnBrk="1" latinLnBrk="0" hangingPunct="1">
      <a:defRPr sz="5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pPr>
              <a:buFontTx/>
              <a:buChar char="-"/>
            </a:pPr>
            <a:r>
              <a:rPr lang="it-IT" dirty="0" err="1" smtClean="0"/>
              <a:t>Pilot</a:t>
            </a:r>
            <a:r>
              <a:rPr lang="it-IT" dirty="0" smtClean="0"/>
              <a:t> </a:t>
            </a:r>
            <a:r>
              <a:rPr lang="it-IT" dirty="0" err="1" smtClean="0"/>
              <a:t>plant</a:t>
            </a:r>
            <a:r>
              <a:rPr lang="it-IT" dirty="0" smtClean="0"/>
              <a:t> </a:t>
            </a:r>
            <a:r>
              <a:rPr lang="it-IT" dirty="0" err="1" smtClean="0"/>
              <a:t>characteristics</a:t>
            </a:r>
            <a:r>
              <a:rPr lang="it-IT" dirty="0" smtClean="0"/>
              <a:t> è meglio scriverlo come </a:t>
            </a:r>
            <a:r>
              <a:rPr lang="it-IT" baseline="0" dirty="0" smtClean="0"/>
              <a:t>tab.?</a:t>
            </a:r>
          </a:p>
          <a:p>
            <a:pPr>
              <a:buFontTx/>
              <a:buChar char="-"/>
            </a:pPr>
            <a:r>
              <a:rPr lang="it-IT" baseline="0" smtClean="0"/>
              <a:t>Modifica </a:t>
            </a:r>
            <a:r>
              <a:rPr lang="it-IT" baseline="0" dirty="0" smtClean="0"/>
              <a:t>asse Y del 2° grafico?</a:t>
            </a:r>
          </a:p>
        </p:txBody>
      </p:sp>
      <p:sp>
        <p:nvSpPr>
          <p:cNvPr id="4" name="Segnaposto numero diapositiva 3"/>
          <p:cNvSpPr>
            <a:spLocks noGrp="1"/>
          </p:cNvSpPr>
          <p:nvPr>
            <p:ph type="sldNum" sz="quarter" idx="10"/>
          </p:nvPr>
        </p:nvSpPr>
        <p:spPr/>
        <p:txBody>
          <a:bodyPr/>
          <a:lstStyle/>
          <a:p>
            <a:fld id="{C99C9EF3-D193-4020-BFB5-37556BFBD74A}" type="slidenum">
              <a:rPr lang="en-GB" smtClean="0"/>
              <a:pPr/>
              <a:t>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3024426" y="9395079"/>
            <a:ext cx="34276824" cy="6482742"/>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6048852" y="17137962"/>
            <a:ext cx="28227973" cy="7728885"/>
          </a:xfrm>
        </p:spPr>
        <p:txBody>
          <a:bodyPr/>
          <a:lstStyle>
            <a:lvl1pPr marL="0" indent="0" algn="ctr">
              <a:buNone/>
              <a:defRPr>
                <a:solidFill>
                  <a:schemeClr val="tx1">
                    <a:tint val="75000"/>
                  </a:schemeClr>
                </a:solidFill>
              </a:defRPr>
            </a:lvl1pPr>
            <a:lvl2pPr marL="2016098" indent="0" algn="ctr">
              <a:buNone/>
              <a:defRPr>
                <a:solidFill>
                  <a:schemeClr val="tx1">
                    <a:tint val="75000"/>
                  </a:schemeClr>
                </a:solidFill>
              </a:defRPr>
            </a:lvl2pPr>
            <a:lvl3pPr marL="4032195" indent="0" algn="ctr">
              <a:buNone/>
              <a:defRPr>
                <a:solidFill>
                  <a:schemeClr val="tx1">
                    <a:tint val="75000"/>
                  </a:schemeClr>
                </a:solidFill>
              </a:defRPr>
            </a:lvl3pPr>
            <a:lvl4pPr marL="6048293" indent="0" algn="ctr">
              <a:buNone/>
              <a:defRPr>
                <a:solidFill>
                  <a:schemeClr val="tx1">
                    <a:tint val="75000"/>
                  </a:schemeClr>
                </a:solidFill>
              </a:defRPr>
            </a:lvl4pPr>
            <a:lvl5pPr marL="8064391" indent="0" algn="ctr">
              <a:buNone/>
              <a:defRPr>
                <a:solidFill>
                  <a:schemeClr val="tx1">
                    <a:tint val="75000"/>
                  </a:schemeClr>
                </a:solidFill>
              </a:defRPr>
            </a:lvl5pPr>
            <a:lvl6pPr marL="10080488" indent="0" algn="ctr">
              <a:buNone/>
              <a:defRPr>
                <a:solidFill>
                  <a:schemeClr val="tx1">
                    <a:tint val="75000"/>
                  </a:schemeClr>
                </a:solidFill>
              </a:defRPr>
            </a:lvl6pPr>
            <a:lvl7pPr marL="12096586" indent="0" algn="ctr">
              <a:buNone/>
              <a:defRPr>
                <a:solidFill>
                  <a:schemeClr val="tx1">
                    <a:tint val="75000"/>
                  </a:schemeClr>
                </a:solidFill>
              </a:defRPr>
            </a:lvl7pPr>
            <a:lvl8pPr marL="14112684" indent="0" algn="ctr">
              <a:buNone/>
              <a:defRPr>
                <a:solidFill>
                  <a:schemeClr val="tx1">
                    <a:tint val="75000"/>
                  </a:schemeClr>
                </a:solidFill>
              </a:defRPr>
            </a:lvl8pPr>
            <a:lvl9pPr marL="16128782"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29236115" y="1211144"/>
            <a:ext cx="9073277" cy="2580495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016284" y="1211144"/>
            <a:ext cx="26547736" cy="2580495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3185450" y="19434228"/>
            <a:ext cx="34276824" cy="6006688"/>
          </a:xfrm>
        </p:spPr>
        <p:txBody>
          <a:bodyPr anchor="t"/>
          <a:lstStyle>
            <a:lvl1pPr algn="l">
              <a:defRPr sz="176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3185450" y="12818473"/>
            <a:ext cx="34276824" cy="6615755"/>
          </a:xfrm>
        </p:spPr>
        <p:txBody>
          <a:bodyPr anchor="b"/>
          <a:lstStyle>
            <a:lvl1pPr marL="0" indent="0">
              <a:buNone/>
              <a:defRPr sz="8900">
                <a:solidFill>
                  <a:schemeClr val="tx1">
                    <a:tint val="75000"/>
                  </a:schemeClr>
                </a:solidFill>
              </a:defRPr>
            </a:lvl1pPr>
            <a:lvl2pPr marL="2016098" indent="0">
              <a:buNone/>
              <a:defRPr sz="7900">
                <a:solidFill>
                  <a:schemeClr val="tx1">
                    <a:tint val="75000"/>
                  </a:schemeClr>
                </a:solidFill>
              </a:defRPr>
            </a:lvl2pPr>
            <a:lvl3pPr marL="4032195" indent="0">
              <a:buNone/>
              <a:defRPr sz="7000">
                <a:solidFill>
                  <a:schemeClr val="tx1">
                    <a:tint val="75000"/>
                  </a:schemeClr>
                </a:solidFill>
              </a:defRPr>
            </a:lvl3pPr>
            <a:lvl4pPr marL="6048293" indent="0">
              <a:buNone/>
              <a:defRPr sz="6200">
                <a:solidFill>
                  <a:schemeClr val="tx1">
                    <a:tint val="75000"/>
                  </a:schemeClr>
                </a:solidFill>
              </a:defRPr>
            </a:lvl4pPr>
            <a:lvl5pPr marL="8064391" indent="0">
              <a:buNone/>
              <a:defRPr sz="6200">
                <a:solidFill>
                  <a:schemeClr val="tx1">
                    <a:tint val="75000"/>
                  </a:schemeClr>
                </a:solidFill>
              </a:defRPr>
            </a:lvl5pPr>
            <a:lvl6pPr marL="10080488" indent="0">
              <a:buNone/>
              <a:defRPr sz="6200">
                <a:solidFill>
                  <a:schemeClr val="tx1">
                    <a:tint val="75000"/>
                  </a:schemeClr>
                </a:solidFill>
              </a:defRPr>
            </a:lvl6pPr>
            <a:lvl7pPr marL="12096586" indent="0">
              <a:buNone/>
              <a:defRPr sz="6200">
                <a:solidFill>
                  <a:schemeClr val="tx1">
                    <a:tint val="75000"/>
                  </a:schemeClr>
                </a:solidFill>
              </a:defRPr>
            </a:lvl7pPr>
            <a:lvl8pPr marL="14112684" indent="0">
              <a:buNone/>
              <a:defRPr sz="6200">
                <a:solidFill>
                  <a:schemeClr val="tx1">
                    <a:tint val="75000"/>
                  </a:schemeClr>
                </a:solidFill>
              </a:defRPr>
            </a:lvl8pPr>
            <a:lvl9pPr marL="16128782" indent="0">
              <a:buNone/>
              <a:defRPr sz="62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016284" y="7056811"/>
            <a:ext cx="17810506" cy="19959288"/>
          </a:xfrm>
        </p:spPr>
        <p:txBody>
          <a:bodyPr/>
          <a:lstStyle>
            <a:lvl1pPr>
              <a:defRPr sz="12400"/>
            </a:lvl1pPr>
            <a:lvl2pPr>
              <a:defRPr sz="10600"/>
            </a:lvl2pPr>
            <a:lvl3pPr>
              <a:defRPr sz="8900"/>
            </a:lvl3pPr>
            <a:lvl4pPr>
              <a:defRPr sz="7900"/>
            </a:lvl4pPr>
            <a:lvl5pPr>
              <a:defRPr sz="7900"/>
            </a:lvl5pPr>
            <a:lvl6pPr>
              <a:defRPr sz="7900"/>
            </a:lvl6pPr>
            <a:lvl7pPr>
              <a:defRPr sz="7900"/>
            </a:lvl7pPr>
            <a:lvl8pPr>
              <a:defRPr sz="7900"/>
            </a:lvl8pPr>
            <a:lvl9pPr>
              <a:defRPr sz="7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20498885" y="7056811"/>
            <a:ext cx="17810506" cy="19959288"/>
          </a:xfrm>
        </p:spPr>
        <p:txBody>
          <a:bodyPr/>
          <a:lstStyle>
            <a:lvl1pPr>
              <a:defRPr sz="12400"/>
            </a:lvl1pPr>
            <a:lvl2pPr>
              <a:defRPr sz="10600"/>
            </a:lvl2pPr>
            <a:lvl3pPr>
              <a:defRPr sz="8900"/>
            </a:lvl3pPr>
            <a:lvl4pPr>
              <a:defRPr sz="7900"/>
            </a:lvl4pPr>
            <a:lvl5pPr>
              <a:defRPr sz="7900"/>
            </a:lvl5pPr>
            <a:lvl6pPr>
              <a:defRPr sz="7900"/>
            </a:lvl6pPr>
            <a:lvl7pPr>
              <a:defRPr sz="7900"/>
            </a:lvl7pPr>
            <a:lvl8pPr>
              <a:defRPr sz="7900"/>
            </a:lvl8pPr>
            <a:lvl9pPr>
              <a:defRPr sz="7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2016284" y="6769778"/>
            <a:ext cx="17817509" cy="2821320"/>
          </a:xfrm>
        </p:spPr>
        <p:txBody>
          <a:bodyPr anchor="b"/>
          <a:lstStyle>
            <a:lvl1pPr marL="0" indent="0">
              <a:buNone/>
              <a:defRPr sz="10600" b="1"/>
            </a:lvl1pPr>
            <a:lvl2pPr marL="2016098" indent="0">
              <a:buNone/>
              <a:defRPr sz="8900" b="1"/>
            </a:lvl2pPr>
            <a:lvl3pPr marL="4032195" indent="0">
              <a:buNone/>
              <a:defRPr sz="7900" b="1"/>
            </a:lvl3pPr>
            <a:lvl4pPr marL="6048293" indent="0">
              <a:buNone/>
              <a:defRPr sz="7000" b="1"/>
            </a:lvl4pPr>
            <a:lvl5pPr marL="8064391" indent="0">
              <a:buNone/>
              <a:defRPr sz="7000" b="1"/>
            </a:lvl5pPr>
            <a:lvl6pPr marL="10080488" indent="0">
              <a:buNone/>
              <a:defRPr sz="7000" b="1"/>
            </a:lvl6pPr>
            <a:lvl7pPr marL="12096586" indent="0">
              <a:buNone/>
              <a:defRPr sz="7000" b="1"/>
            </a:lvl7pPr>
            <a:lvl8pPr marL="14112684" indent="0">
              <a:buNone/>
              <a:defRPr sz="7000" b="1"/>
            </a:lvl8pPr>
            <a:lvl9pPr marL="16128782" indent="0">
              <a:buNone/>
              <a:defRPr sz="7000" b="1"/>
            </a:lvl9pPr>
          </a:lstStyle>
          <a:p>
            <a:pPr lvl="0"/>
            <a:r>
              <a:rPr lang="it-IT" smtClean="0"/>
              <a:t>Fare clic per modificare stili del testo dello schema</a:t>
            </a:r>
          </a:p>
        </p:txBody>
      </p:sp>
      <p:sp>
        <p:nvSpPr>
          <p:cNvPr id="4" name="Segnaposto contenuto 3"/>
          <p:cNvSpPr>
            <a:spLocks noGrp="1"/>
          </p:cNvSpPr>
          <p:nvPr>
            <p:ph sz="half" idx="2"/>
          </p:nvPr>
        </p:nvSpPr>
        <p:spPr>
          <a:xfrm>
            <a:off x="2016284" y="9591098"/>
            <a:ext cx="17817509" cy="17424998"/>
          </a:xfrm>
        </p:spPr>
        <p:txBody>
          <a:bodyPr/>
          <a:lstStyle>
            <a:lvl1pPr>
              <a:defRPr sz="10600"/>
            </a:lvl1pPr>
            <a:lvl2pPr>
              <a:defRPr sz="8900"/>
            </a:lvl2pPr>
            <a:lvl3pPr>
              <a:defRPr sz="7900"/>
            </a:lvl3pPr>
            <a:lvl4pPr>
              <a:defRPr sz="7000"/>
            </a:lvl4pPr>
            <a:lvl5pPr>
              <a:defRPr sz="7000"/>
            </a:lvl5pPr>
            <a:lvl6pPr>
              <a:defRPr sz="7000"/>
            </a:lvl6pPr>
            <a:lvl7pPr>
              <a:defRPr sz="7000"/>
            </a:lvl7pPr>
            <a:lvl8pPr>
              <a:defRPr sz="7000"/>
            </a:lvl8pPr>
            <a:lvl9pPr>
              <a:defRPr sz="7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20484886" y="6769778"/>
            <a:ext cx="17824508" cy="2821320"/>
          </a:xfrm>
        </p:spPr>
        <p:txBody>
          <a:bodyPr anchor="b"/>
          <a:lstStyle>
            <a:lvl1pPr marL="0" indent="0">
              <a:buNone/>
              <a:defRPr sz="10600" b="1"/>
            </a:lvl1pPr>
            <a:lvl2pPr marL="2016098" indent="0">
              <a:buNone/>
              <a:defRPr sz="8900" b="1"/>
            </a:lvl2pPr>
            <a:lvl3pPr marL="4032195" indent="0">
              <a:buNone/>
              <a:defRPr sz="7900" b="1"/>
            </a:lvl3pPr>
            <a:lvl4pPr marL="6048293" indent="0">
              <a:buNone/>
              <a:defRPr sz="7000" b="1"/>
            </a:lvl4pPr>
            <a:lvl5pPr marL="8064391" indent="0">
              <a:buNone/>
              <a:defRPr sz="7000" b="1"/>
            </a:lvl5pPr>
            <a:lvl6pPr marL="10080488" indent="0">
              <a:buNone/>
              <a:defRPr sz="7000" b="1"/>
            </a:lvl6pPr>
            <a:lvl7pPr marL="12096586" indent="0">
              <a:buNone/>
              <a:defRPr sz="7000" b="1"/>
            </a:lvl7pPr>
            <a:lvl8pPr marL="14112684" indent="0">
              <a:buNone/>
              <a:defRPr sz="7000" b="1"/>
            </a:lvl8pPr>
            <a:lvl9pPr marL="16128782" indent="0">
              <a:buNone/>
              <a:defRPr sz="70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20484886" y="9591098"/>
            <a:ext cx="17824508" cy="17424998"/>
          </a:xfrm>
        </p:spPr>
        <p:txBody>
          <a:bodyPr/>
          <a:lstStyle>
            <a:lvl1pPr>
              <a:defRPr sz="10600"/>
            </a:lvl1pPr>
            <a:lvl2pPr>
              <a:defRPr sz="8900"/>
            </a:lvl2pPr>
            <a:lvl3pPr>
              <a:defRPr sz="7900"/>
            </a:lvl3pPr>
            <a:lvl4pPr>
              <a:defRPr sz="7000"/>
            </a:lvl4pPr>
            <a:lvl5pPr>
              <a:defRPr sz="7000"/>
            </a:lvl5pPr>
            <a:lvl6pPr>
              <a:defRPr sz="7000"/>
            </a:lvl6pPr>
            <a:lvl7pPr>
              <a:defRPr sz="7000"/>
            </a:lvl7pPr>
            <a:lvl8pPr>
              <a:defRPr sz="7000"/>
            </a:lvl8pPr>
            <a:lvl9pPr>
              <a:defRPr sz="7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286" y="1204138"/>
            <a:ext cx="13266870" cy="5124587"/>
          </a:xfrm>
        </p:spPr>
        <p:txBody>
          <a:bodyPr anchor="b"/>
          <a:lstStyle>
            <a:lvl1pPr algn="l">
              <a:defRPr sz="8900" b="1"/>
            </a:lvl1pPr>
          </a:lstStyle>
          <a:p>
            <a:r>
              <a:rPr lang="it-IT" smtClean="0"/>
              <a:t>Fare clic per modificare lo stile del titolo</a:t>
            </a:r>
            <a:endParaRPr lang="it-IT"/>
          </a:p>
        </p:txBody>
      </p:sp>
      <p:sp>
        <p:nvSpPr>
          <p:cNvPr id="3" name="Segnaposto contenuto 2"/>
          <p:cNvSpPr>
            <a:spLocks noGrp="1"/>
          </p:cNvSpPr>
          <p:nvPr>
            <p:ph idx="1"/>
          </p:nvPr>
        </p:nvSpPr>
        <p:spPr>
          <a:xfrm>
            <a:off x="15766219" y="1204141"/>
            <a:ext cx="22543172" cy="25811958"/>
          </a:xfrm>
        </p:spPr>
        <p:txBody>
          <a:bodyPr/>
          <a:lstStyle>
            <a:lvl1pPr>
              <a:defRPr sz="14100"/>
            </a:lvl1pPr>
            <a:lvl2pPr>
              <a:defRPr sz="12400"/>
            </a:lvl2pPr>
            <a:lvl3pPr>
              <a:defRPr sz="10600"/>
            </a:lvl3pPr>
            <a:lvl4pPr>
              <a:defRPr sz="8900"/>
            </a:lvl4pPr>
            <a:lvl5pPr>
              <a:defRPr sz="8900"/>
            </a:lvl5pPr>
            <a:lvl6pPr>
              <a:defRPr sz="8900"/>
            </a:lvl6pPr>
            <a:lvl7pPr>
              <a:defRPr sz="8900"/>
            </a:lvl7pPr>
            <a:lvl8pPr>
              <a:defRPr sz="8900"/>
            </a:lvl8pPr>
            <a:lvl9pPr>
              <a:defRPr sz="8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2016286" y="6328727"/>
            <a:ext cx="13266870" cy="20687371"/>
          </a:xfrm>
        </p:spPr>
        <p:txBody>
          <a:bodyPr/>
          <a:lstStyle>
            <a:lvl1pPr marL="0" indent="0">
              <a:buNone/>
              <a:defRPr sz="6200"/>
            </a:lvl1pPr>
            <a:lvl2pPr marL="2016098" indent="0">
              <a:buNone/>
              <a:defRPr sz="5300"/>
            </a:lvl2pPr>
            <a:lvl3pPr marL="4032195" indent="0">
              <a:buNone/>
              <a:defRPr sz="4400"/>
            </a:lvl3pPr>
            <a:lvl4pPr marL="6048293" indent="0">
              <a:buNone/>
              <a:defRPr sz="3900"/>
            </a:lvl4pPr>
            <a:lvl5pPr marL="8064391" indent="0">
              <a:buNone/>
              <a:defRPr sz="3900"/>
            </a:lvl5pPr>
            <a:lvl6pPr marL="10080488" indent="0">
              <a:buNone/>
              <a:defRPr sz="3900"/>
            </a:lvl6pPr>
            <a:lvl7pPr marL="12096586" indent="0">
              <a:buNone/>
              <a:defRPr sz="3900"/>
            </a:lvl7pPr>
            <a:lvl8pPr marL="14112684" indent="0">
              <a:buNone/>
              <a:defRPr sz="3900"/>
            </a:lvl8pPr>
            <a:lvl9pPr marL="16128782" indent="0">
              <a:buNone/>
              <a:defRPr sz="3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904114" y="21170424"/>
            <a:ext cx="24195405" cy="2499289"/>
          </a:xfrm>
        </p:spPr>
        <p:txBody>
          <a:bodyPr anchor="b"/>
          <a:lstStyle>
            <a:lvl1pPr algn="l">
              <a:defRPr sz="89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7904114" y="2702309"/>
            <a:ext cx="24195405" cy="18146078"/>
          </a:xfrm>
        </p:spPr>
        <p:txBody>
          <a:bodyPr/>
          <a:lstStyle>
            <a:lvl1pPr marL="0" indent="0">
              <a:buNone/>
              <a:defRPr sz="14100"/>
            </a:lvl1pPr>
            <a:lvl2pPr marL="2016098" indent="0">
              <a:buNone/>
              <a:defRPr sz="12400"/>
            </a:lvl2pPr>
            <a:lvl3pPr marL="4032195" indent="0">
              <a:buNone/>
              <a:defRPr sz="10600"/>
            </a:lvl3pPr>
            <a:lvl4pPr marL="6048293" indent="0">
              <a:buNone/>
              <a:defRPr sz="8900"/>
            </a:lvl4pPr>
            <a:lvl5pPr marL="8064391" indent="0">
              <a:buNone/>
              <a:defRPr sz="8900"/>
            </a:lvl5pPr>
            <a:lvl6pPr marL="10080488" indent="0">
              <a:buNone/>
              <a:defRPr sz="8900"/>
            </a:lvl6pPr>
            <a:lvl7pPr marL="12096586" indent="0">
              <a:buNone/>
              <a:defRPr sz="8900"/>
            </a:lvl7pPr>
            <a:lvl8pPr marL="14112684" indent="0">
              <a:buNone/>
              <a:defRPr sz="8900"/>
            </a:lvl8pPr>
            <a:lvl9pPr marL="16128782" indent="0">
              <a:buNone/>
              <a:defRPr sz="8900"/>
            </a:lvl9pPr>
          </a:lstStyle>
          <a:p>
            <a:endParaRPr lang="it-IT"/>
          </a:p>
        </p:txBody>
      </p:sp>
      <p:sp>
        <p:nvSpPr>
          <p:cNvPr id="4" name="Segnaposto testo 3"/>
          <p:cNvSpPr>
            <a:spLocks noGrp="1"/>
          </p:cNvSpPr>
          <p:nvPr>
            <p:ph type="body" sz="half" idx="2"/>
          </p:nvPr>
        </p:nvSpPr>
        <p:spPr>
          <a:xfrm>
            <a:off x="7904114" y="23669713"/>
            <a:ext cx="24195405" cy="3549404"/>
          </a:xfrm>
        </p:spPr>
        <p:txBody>
          <a:bodyPr/>
          <a:lstStyle>
            <a:lvl1pPr marL="0" indent="0">
              <a:buNone/>
              <a:defRPr sz="6200"/>
            </a:lvl1pPr>
            <a:lvl2pPr marL="2016098" indent="0">
              <a:buNone/>
              <a:defRPr sz="5300"/>
            </a:lvl2pPr>
            <a:lvl3pPr marL="4032195" indent="0">
              <a:buNone/>
              <a:defRPr sz="4400"/>
            </a:lvl3pPr>
            <a:lvl4pPr marL="6048293" indent="0">
              <a:buNone/>
              <a:defRPr sz="3900"/>
            </a:lvl4pPr>
            <a:lvl5pPr marL="8064391" indent="0">
              <a:buNone/>
              <a:defRPr sz="3900"/>
            </a:lvl5pPr>
            <a:lvl6pPr marL="10080488" indent="0">
              <a:buNone/>
              <a:defRPr sz="3900"/>
            </a:lvl6pPr>
            <a:lvl7pPr marL="12096586" indent="0">
              <a:buNone/>
              <a:defRPr sz="3900"/>
            </a:lvl7pPr>
            <a:lvl8pPr marL="14112684" indent="0">
              <a:buNone/>
              <a:defRPr sz="3900"/>
            </a:lvl8pPr>
            <a:lvl9pPr marL="16128782" indent="0">
              <a:buNone/>
              <a:defRPr sz="3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06/08/2015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016285" y="1211141"/>
            <a:ext cx="36293108" cy="5040577"/>
          </a:xfrm>
          <a:prstGeom prst="rect">
            <a:avLst/>
          </a:prstGeom>
        </p:spPr>
        <p:txBody>
          <a:bodyPr vert="horz" lIns="403220" tIns="201610" rIns="403220" bIns="20161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2016285" y="7056811"/>
            <a:ext cx="36293108" cy="19959288"/>
          </a:xfrm>
          <a:prstGeom prst="rect">
            <a:avLst/>
          </a:prstGeom>
        </p:spPr>
        <p:txBody>
          <a:bodyPr vert="horz" lIns="403220" tIns="201610" rIns="403220" bIns="20161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2016285" y="28031212"/>
            <a:ext cx="9409324" cy="1610184"/>
          </a:xfrm>
          <a:prstGeom prst="rect">
            <a:avLst/>
          </a:prstGeom>
        </p:spPr>
        <p:txBody>
          <a:bodyPr vert="horz" lIns="403220" tIns="201610" rIns="403220" bIns="201610" rtlCol="0" anchor="ctr"/>
          <a:lstStyle>
            <a:lvl1pPr algn="l">
              <a:defRPr sz="5300">
                <a:solidFill>
                  <a:schemeClr val="tx1">
                    <a:tint val="75000"/>
                  </a:schemeClr>
                </a:solidFill>
              </a:defRPr>
            </a:lvl1pPr>
          </a:lstStyle>
          <a:p>
            <a:fld id="{4B6055F8-1D02-4417-9241-55C834FD9970}" type="datetimeFigureOut">
              <a:rPr lang="it-IT" smtClean="0"/>
              <a:pPr/>
              <a:t>06/08/2015</a:t>
            </a:fld>
            <a:endParaRPr lang="it-IT"/>
          </a:p>
        </p:txBody>
      </p:sp>
      <p:sp>
        <p:nvSpPr>
          <p:cNvPr id="5" name="Segnaposto piè di pagina 4"/>
          <p:cNvSpPr>
            <a:spLocks noGrp="1"/>
          </p:cNvSpPr>
          <p:nvPr>
            <p:ph type="ftr" sz="quarter" idx="3"/>
          </p:nvPr>
        </p:nvSpPr>
        <p:spPr>
          <a:xfrm>
            <a:off x="13777939" y="28031212"/>
            <a:ext cx="12769798" cy="1610184"/>
          </a:xfrm>
          <a:prstGeom prst="rect">
            <a:avLst/>
          </a:prstGeom>
        </p:spPr>
        <p:txBody>
          <a:bodyPr vert="horz" lIns="403220" tIns="201610" rIns="403220" bIns="201610" rtlCol="0" anchor="ctr"/>
          <a:lstStyle>
            <a:lvl1pPr algn="ctr">
              <a:defRPr sz="53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28900068" y="28031212"/>
            <a:ext cx="9409324" cy="1610184"/>
          </a:xfrm>
          <a:prstGeom prst="rect">
            <a:avLst/>
          </a:prstGeom>
        </p:spPr>
        <p:txBody>
          <a:bodyPr vert="horz" lIns="403220" tIns="201610" rIns="403220" bIns="201610" rtlCol="0" anchor="ctr"/>
          <a:lstStyle>
            <a:lvl1pPr algn="r">
              <a:defRPr sz="53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32195" rtl="0" eaLnBrk="1" latinLnBrk="0" hangingPunct="1">
        <a:spcBef>
          <a:spcPct val="0"/>
        </a:spcBef>
        <a:buNone/>
        <a:defRPr sz="19400" kern="1200">
          <a:solidFill>
            <a:schemeClr val="tx1"/>
          </a:solidFill>
          <a:latin typeface="+mj-lt"/>
          <a:ea typeface="+mj-ea"/>
          <a:cs typeface="+mj-cs"/>
        </a:defRPr>
      </a:lvl1pPr>
    </p:titleStyle>
    <p:bodyStyle>
      <a:lvl1pPr marL="1512074" indent="-1512074" algn="l" defTabSz="4032195" rtl="0" eaLnBrk="1" latinLnBrk="0" hangingPunct="1">
        <a:spcBef>
          <a:spcPct val="20000"/>
        </a:spcBef>
        <a:buFont typeface="Arial" pitchFamily="34" charset="0"/>
        <a:buChar char="•"/>
        <a:defRPr sz="14100" kern="1200">
          <a:solidFill>
            <a:schemeClr val="tx1"/>
          </a:solidFill>
          <a:latin typeface="+mn-lt"/>
          <a:ea typeface="+mn-ea"/>
          <a:cs typeface="+mn-cs"/>
        </a:defRPr>
      </a:lvl1pPr>
      <a:lvl2pPr marL="3276158" indent="-1260061" algn="l" defTabSz="4032195" rtl="0" eaLnBrk="1" latinLnBrk="0" hangingPunct="1">
        <a:spcBef>
          <a:spcPct val="20000"/>
        </a:spcBef>
        <a:buFont typeface="Arial" pitchFamily="34" charset="0"/>
        <a:buChar char="–"/>
        <a:defRPr sz="12400" kern="1200">
          <a:solidFill>
            <a:schemeClr val="tx1"/>
          </a:solidFill>
          <a:latin typeface="+mn-lt"/>
          <a:ea typeface="+mn-ea"/>
          <a:cs typeface="+mn-cs"/>
        </a:defRPr>
      </a:lvl2pPr>
      <a:lvl3pPr marL="5040244" indent="-1008049" algn="l" defTabSz="4032195" rtl="0" eaLnBrk="1" latinLnBrk="0" hangingPunct="1">
        <a:spcBef>
          <a:spcPct val="20000"/>
        </a:spcBef>
        <a:buFont typeface="Arial" pitchFamily="34" charset="0"/>
        <a:buChar char="•"/>
        <a:defRPr sz="10600" kern="1200">
          <a:solidFill>
            <a:schemeClr val="tx1"/>
          </a:solidFill>
          <a:latin typeface="+mn-lt"/>
          <a:ea typeface="+mn-ea"/>
          <a:cs typeface="+mn-cs"/>
        </a:defRPr>
      </a:lvl3pPr>
      <a:lvl4pPr marL="7056342"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4pPr>
      <a:lvl5pPr marL="9072440"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5pPr>
      <a:lvl6pPr marL="11088537"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6pPr>
      <a:lvl7pPr marL="13104635"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7pPr>
      <a:lvl8pPr marL="15120733"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8pPr>
      <a:lvl9pPr marL="17136830" indent="-1008049" algn="l" defTabSz="4032195" rtl="0" eaLnBrk="1" latinLnBrk="0" hangingPunct="1">
        <a:spcBef>
          <a:spcPct val="20000"/>
        </a:spcBef>
        <a:buFont typeface="Arial" pitchFamily="34" charset="0"/>
        <a:buChar char="•"/>
        <a:defRPr sz="8900" kern="1200">
          <a:solidFill>
            <a:schemeClr val="tx1"/>
          </a:solidFill>
          <a:latin typeface="+mn-lt"/>
          <a:ea typeface="+mn-ea"/>
          <a:cs typeface="+mn-cs"/>
        </a:defRPr>
      </a:lvl9pPr>
    </p:bodyStyle>
    <p:otherStyle>
      <a:defPPr>
        <a:defRPr lang="it-IT"/>
      </a:defPPr>
      <a:lvl1pPr marL="0" algn="l" defTabSz="4032195" rtl="0" eaLnBrk="1" latinLnBrk="0" hangingPunct="1">
        <a:defRPr sz="7900" kern="1200">
          <a:solidFill>
            <a:schemeClr val="tx1"/>
          </a:solidFill>
          <a:latin typeface="+mn-lt"/>
          <a:ea typeface="+mn-ea"/>
          <a:cs typeface="+mn-cs"/>
        </a:defRPr>
      </a:lvl1pPr>
      <a:lvl2pPr marL="2016098" algn="l" defTabSz="4032195" rtl="0" eaLnBrk="1" latinLnBrk="0" hangingPunct="1">
        <a:defRPr sz="7900" kern="1200">
          <a:solidFill>
            <a:schemeClr val="tx1"/>
          </a:solidFill>
          <a:latin typeface="+mn-lt"/>
          <a:ea typeface="+mn-ea"/>
          <a:cs typeface="+mn-cs"/>
        </a:defRPr>
      </a:lvl2pPr>
      <a:lvl3pPr marL="4032195" algn="l" defTabSz="4032195" rtl="0" eaLnBrk="1" latinLnBrk="0" hangingPunct="1">
        <a:defRPr sz="7900" kern="1200">
          <a:solidFill>
            <a:schemeClr val="tx1"/>
          </a:solidFill>
          <a:latin typeface="+mn-lt"/>
          <a:ea typeface="+mn-ea"/>
          <a:cs typeface="+mn-cs"/>
        </a:defRPr>
      </a:lvl3pPr>
      <a:lvl4pPr marL="6048293" algn="l" defTabSz="4032195" rtl="0" eaLnBrk="1" latinLnBrk="0" hangingPunct="1">
        <a:defRPr sz="7900" kern="1200">
          <a:solidFill>
            <a:schemeClr val="tx1"/>
          </a:solidFill>
          <a:latin typeface="+mn-lt"/>
          <a:ea typeface="+mn-ea"/>
          <a:cs typeface="+mn-cs"/>
        </a:defRPr>
      </a:lvl4pPr>
      <a:lvl5pPr marL="8064391" algn="l" defTabSz="4032195" rtl="0" eaLnBrk="1" latinLnBrk="0" hangingPunct="1">
        <a:defRPr sz="7900" kern="1200">
          <a:solidFill>
            <a:schemeClr val="tx1"/>
          </a:solidFill>
          <a:latin typeface="+mn-lt"/>
          <a:ea typeface="+mn-ea"/>
          <a:cs typeface="+mn-cs"/>
        </a:defRPr>
      </a:lvl5pPr>
      <a:lvl6pPr marL="10080488" algn="l" defTabSz="4032195" rtl="0" eaLnBrk="1" latinLnBrk="0" hangingPunct="1">
        <a:defRPr sz="7900" kern="1200">
          <a:solidFill>
            <a:schemeClr val="tx1"/>
          </a:solidFill>
          <a:latin typeface="+mn-lt"/>
          <a:ea typeface="+mn-ea"/>
          <a:cs typeface="+mn-cs"/>
        </a:defRPr>
      </a:lvl6pPr>
      <a:lvl7pPr marL="12096586" algn="l" defTabSz="4032195" rtl="0" eaLnBrk="1" latinLnBrk="0" hangingPunct="1">
        <a:defRPr sz="7900" kern="1200">
          <a:solidFill>
            <a:schemeClr val="tx1"/>
          </a:solidFill>
          <a:latin typeface="+mn-lt"/>
          <a:ea typeface="+mn-ea"/>
          <a:cs typeface="+mn-cs"/>
        </a:defRPr>
      </a:lvl7pPr>
      <a:lvl8pPr marL="14112684" algn="l" defTabSz="4032195" rtl="0" eaLnBrk="1" latinLnBrk="0" hangingPunct="1">
        <a:defRPr sz="7900" kern="1200">
          <a:solidFill>
            <a:schemeClr val="tx1"/>
          </a:solidFill>
          <a:latin typeface="+mn-lt"/>
          <a:ea typeface="+mn-ea"/>
          <a:cs typeface="+mn-cs"/>
        </a:defRPr>
      </a:lvl8pPr>
      <a:lvl9pPr marL="16128782" algn="l" defTabSz="4032195" rtl="0" eaLnBrk="1" latinLnBrk="0" hangingPunct="1">
        <a:defRPr sz="7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jpeg"/><Relationship Id="rId7" Type="http://schemas.openxmlformats.org/officeDocument/2006/relationships/image" Target="../media/image5.tiff"/><Relationship Id="rId12" Type="http://schemas.openxmlformats.org/officeDocument/2006/relationships/image" Target="../media/image10.tiff"/><Relationship Id="rId17" Type="http://schemas.openxmlformats.org/officeDocument/2006/relationships/image" Target="../media/image15.tiff"/><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2.jpeg"/><Relationship Id="rId9" Type="http://schemas.openxmlformats.org/officeDocument/2006/relationships/image" Target="../media/image7.tiff"/><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51850" y="0"/>
            <a:ext cx="24634979" cy="2280455"/>
          </a:xfrm>
          <a:prstGeom prst="rect">
            <a:avLst/>
          </a:prstGeom>
        </p:spPr>
        <p:txBody>
          <a:bodyPr wrap="square" lIns="94320" tIns="47160" rIns="94320" bIns="47160">
            <a:spAutoFit/>
          </a:bodyPr>
          <a:lstStyle/>
          <a:p>
            <a:pPr algn="ctr"/>
            <a:r>
              <a:rPr lang="en-GB" sz="4500" b="1" dirty="0" smtClean="0"/>
              <a:t>Numerical simulation of a geothermal system for a piglet room</a:t>
            </a:r>
          </a:p>
          <a:p>
            <a:pPr algn="ctr">
              <a:tabLst>
                <a:tab pos="1885950" algn="l"/>
              </a:tabLst>
            </a:pPr>
            <a:r>
              <a:rPr lang="it-IT" sz="3500" b="1" dirty="0" smtClean="0"/>
              <a:t>Alberti L.</a:t>
            </a:r>
            <a:r>
              <a:rPr lang="it-IT" sz="3500" b="1" baseline="30000" dirty="0" smtClean="0"/>
              <a:t>1</a:t>
            </a:r>
            <a:r>
              <a:rPr lang="it-IT" sz="3500" b="1" dirty="0" smtClean="0"/>
              <a:t>, </a:t>
            </a:r>
            <a:r>
              <a:rPr lang="it-IT" sz="3500" b="1" dirty="0" err="1" smtClean="0"/>
              <a:t>Antelmi</a:t>
            </a:r>
            <a:r>
              <a:rPr lang="it-IT" sz="3500" b="1" dirty="0" smtClean="0"/>
              <a:t> M.</a:t>
            </a:r>
            <a:r>
              <a:rPr lang="it-IT" sz="3500" b="1" baseline="30000" dirty="0" smtClean="0"/>
              <a:t>1 2</a:t>
            </a:r>
            <a:endParaRPr lang="it-IT" sz="3500" b="1" dirty="0"/>
          </a:p>
          <a:p>
            <a:r>
              <a:rPr lang="it-IT" sz="3100" i="1" baseline="30000" dirty="0" smtClean="0"/>
              <a:t>1</a:t>
            </a:r>
            <a:r>
              <a:rPr lang="it-IT" sz="3100" i="1" dirty="0" smtClean="0"/>
              <a:t> </a:t>
            </a:r>
            <a:r>
              <a:rPr lang="it-IT" sz="3100" i="1" dirty="0"/>
              <a:t>Dipartimento Ingegneria Civile e Ambientale (D.I.C.A.), Politecnico di Milano, Piazza Leonardo da Vinci 32, 20133 Milano, </a:t>
            </a:r>
            <a:r>
              <a:rPr lang="it-IT" sz="3100" i="1" dirty="0" smtClean="0"/>
              <a:t>Italy</a:t>
            </a:r>
          </a:p>
          <a:p>
            <a:r>
              <a:rPr lang="it-IT" sz="3100" i="1" baseline="30000" dirty="0" smtClean="0"/>
              <a:t>2</a:t>
            </a:r>
            <a:r>
              <a:rPr lang="it-IT" sz="3100" i="1" dirty="0" smtClean="0"/>
              <a:t> Dipartimento di Energia (</a:t>
            </a:r>
            <a:r>
              <a:rPr lang="it-IT" sz="3100" i="1" dirty="0" err="1" smtClean="0"/>
              <a:t>D.En.</a:t>
            </a:r>
            <a:r>
              <a:rPr lang="it-IT" sz="3100" i="1" dirty="0" smtClean="0"/>
              <a:t>), Politecnico di Milano, Via </a:t>
            </a:r>
            <a:r>
              <a:rPr lang="it-IT" sz="3100" i="1" dirty="0" err="1" smtClean="0"/>
              <a:t>Lambruschini</a:t>
            </a:r>
            <a:r>
              <a:rPr lang="it-IT" sz="3100" i="1" dirty="0" smtClean="0"/>
              <a:t> 4, 20156 Milano, Italy</a:t>
            </a:r>
            <a:endParaRPr lang="it-IT" sz="3100" i="1" dirty="0"/>
          </a:p>
        </p:txBody>
      </p:sp>
      <p:pic>
        <p:nvPicPr>
          <p:cNvPr id="1026" name="Picture 2" descr="01_Polimi_centrato_COL_positivo_WORD"/>
          <p:cNvPicPr>
            <a:picLocks noChangeAspect="1" noChangeArrowheads="1"/>
          </p:cNvPicPr>
          <p:nvPr/>
        </p:nvPicPr>
        <p:blipFill>
          <a:blip r:embed="rId3" cstate="print"/>
          <a:srcRect/>
          <a:stretch>
            <a:fillRect/>
          </a:stretch>
        </p:blipFill>
        <p:spPr bwMode="auto">
          <a:xfrm>
            <a:off x="34708453" y="105775"/>
            <a:ext cx="2704338" cy="2054516"/>
          </a:xfrm>
          <a:prstGeom prst="rect">
            <a:avLst/>
          </a:prstGeom>
          <a:noFill/>
          <a:ln w="9525">
            <a:noFill/>
            <a:miter lim="800000"/>
            <a:headEnd/>
            <a:tailEnd/>
          </a:ln>
        </p:spPr>
      </p:pic>
      <p:sp>
        <p:nvSpPr>
          <p:cNvPr id="9" name="Rettangolo 8"/>
          <p:cNvSpPr/>
          <p:nvPr/>
        </p:nvSpPr>
        <p:spPr>
          <a:xfrm>
            <a:off x="293554" y="2192830"/>
            <a:ext cx="19869284" cy="4481057"/>
          </a:xfrm>
          <a:prstGeom prst="rect">
            <a:avLst/>
          </a:prstGeom>
          <a:ln>
            <a:solidFill>
              <a:schemeClr val="accent1"/>
            </a:solidFill>
          </a:ln>
        </p:spPr>
        <p:txBody>
          <a:bodyPr wrap="square" lIns="94320" tIns="47160" rIns="94320" bIns="47160">
            <a:spAutoFit/>
          </a:bodyPr>
          <a:lstStyle/>
          <a:p>
            <a:pPr marL="471602" indent="-471602" algn="just">
              <a:buFont typeface="Arial" pitchFamily="34" charset="0"/>
              <a:buChar char="•"/>
              <a:tabLst>
                <a:tab pos="26160800" algn="l"/>
              </a:tabLst>
            </a:pPr>
            <a:r>
              <a:rPr lang="en-GB" sz="4100" b="1" dirty="0" smtClean="0"/>
              <a:t>Introduction: </a:t>
            </a:r>
            <a:r>
              <a:rPr lang="en-GB" sz="2900" dirty="0" smtClean="0"/>
              <a:t>In the framework of the </a:t>
            </a:r>
            <a:r>
              <a:rPr lang="en-GB" sz="2900" dirty="0" err="1" smtClean="0"/>
              <a:t>EcoZoo</a:t>
            </a:r>
            <a:r>
              <a:rPr lang="en-GB" sz="2900" dirty="0" smtClean="0"/>
              <a:t> project funded by Lombardy Region and MIUR (Ministry of Instruction, University and Research), Tethys </a:t>
            </a:r>
            <a:r>
              <a:rPr lang="en-GB" sz="2900" dirty="0" err="1" smtClean="0"/>
              <a:t>Srl</a:t>
            </a:r>
            <a:r>
              <a:rPr lang="en-GB" sz="2900" dirty="0" smtClean="0"/>
              <a:t> contracted </a:t>
            </a:r>
            <a:r>
              <a:rPr lang="en-GB" sz="2900" dirty="0" err="1" smtClean="0"/>
              <a:t>Politecnico</a:t>
            </a:r>
            <a:r>
              <a:rPr lang="en-GB" sz="2900" dirty="0" smtClean="0"/>
              <a:t> di Milano – the Department of Energy and the Department of Civil Environmental </a:t>
            </a:r>
            <a:r>
              <a:rPr lang="en-GB" sz="2900" dirty="0" err="1" smtClean="0"/>
              <a:t>Engeneering</a:t>
            </a:r>
            <a:r>
              <a:rPr lang="en-GB" sz="2900" dirty="0" smtClean="0"/>
              <a:t>, in order to implement and monitor a ground source heat pump plant providing heating, cooling and ventilation to a piglet room. Especially, it was monitored a set of different parameters, regarding the energy and temperature in subsoil, in order to numerically model the environmental impact on groundwater system.</a:t>
            </a:r>
          </a:p>
          <a:p>
            <a:pPr marL="471602" indent="-471602" algn="just">
              <a:buFont typeface="Arial" pitchFamily="34" charset="0"/>
              <a:buChar char="•"/>
              <a:tabLst>
                <a:tab pos="26160800" algn="l"/>
              </a:tabLst>
            </a:pPr>
            <a:r>
              <a:rPr lang="en-GB" sz="4100" b="1" dirty="0" smtClean="0"/>
              <a:t>Pilot plant characteristics: </a:t>
            </a:r>
            <a:r>
              <a:rPr lang="en-US" sz="2900" dirty="0" smtClean="0"/>
              <a:t>The </a:t>
            </a:r>
            <a:r>
              <a:rPr lang="en-US" sz="2900" dirty="0"/>
              <a:t>50 m</a:t>
            </a:r>
            <a:r>
              <a:rPr lang="en-US" sz="2900" baseline="30000" dirty="0"/>
              <a:t>2</a:t>
            </a:r>
            <a:r>
              <a:rPr lang="en-US" sz="2900" dirty="0"/>
              <a:t> </a:t>
            </a:r>
            <a:r>
              <a:rPr lang="en-US" sz="2900" dirty="0" smtClean="0"/>
              <a:t>room hosts up to 100 piglets from four to ten weeks old, requiring a constant temperature (in every season) of about 28°C and an </a:t>
            </a:r>
            <a:r>
              <a:rPr lang="en-US" sz="2900" dirty="0"/>
              <a:t>air </a:t>
            </a:r>
            <a:r>
              <a:rPr lang="en-US" sz="2900" dirty="0" smtClean="0"/>
              <a:t>renewal of 1200 m</a:t>
            </a:r>
            <a:r>
              <a:rPr lang="en-US" sz="2900" baseline="30000" dirty="0" smtClean="0"/>
              <a:t>3</a:t>
            </a:r>
            <a:r>
              <a:rPr lang="en-US" sz="2900" dirty="0" smtClean="0"/>
              <a:t>/h. The system is composed of 5 Borehole Heat Exchangers (BHEs) 60 meters deep, a heat pump and an air handling unit (AHU), including a heat recovery with an efficiency of 78%. Furthermore 7 monitoring wells were built up in order to monitor the thermal plume evolution into the subsoil.</a:t>
            </a:r>
          </a:p>
        </p:txBody>
      </p:sp>
      <p:sp>
        <p:nvSpPr>
          <p:cNvPr id="11" name="Rettangolo 10"/>
          <p:cNvSpPr/>
          <p:nvPr/>
        </p:nvSpPr>
        <p:spPr>
          <a:xfrm>
            <a:off x="293554" y="6912819"/>
            <a:ext cx="19869284" cy="6912492"/>
          </a:xfrm>
          <a:prstGeom prst="rect">
            <a:avLst/>
          </a:prstGeom>
          <a:ln>
            <a:solidFill>
              <a:schemeClr val="accent1"/>
            </a:solidFill>
          </a:ln>
        </p:spPr>
        <p:txBody>
          <a:bodyPr wrap="square" lIns="94320" tIns="47160" rIns="94320" bIns="47160">
            <a:spAutoFit/>
          </a:bodyPr>
          <a:lstStyle/>
          <a:p>
            <a:pPr marL="766353" indent="-766353" algn="just">
              <a:tabLst>
                <a:tab pos="26160800" algn="l"/>
              </a:tabLst>
            </a:pPr>
            <a:r>
              <a:rPr lang="it-IT" sz="4100" b="1" smtClean="0"/>
              <a:t>1. The </a:t>
            </a:r>
            <a:r>
              <a:rPr lang="it-IT" sz="4100" b="1" dirty="0" smtClean="0"/>
              <a:t>monitoring System</a:t>
            </a:r>
            <a:endParaRPr lang="en-US" sz="4100" dirty="0" smtClean="0"/>
          </a:p>
          <a:p>
            <a:pPr marL="766353" indent="-766353" algn="just">
              <a:tabLst>
                <a:tab pos="26160800" algn="l"/>
              </a:tabLst>
            </a:pPr>
            <a:r>
              <a:rPr lang="en-US" sz="2900" dirty="0" smtClean="0"/>
              <a:t>A monitoring system was set up using LabVIEW (National Instruments) code, an object base programming code, in order to assess the energy balance of the system and the interaction with the aquifer. This customized program acquires several parameters, in real time, such as:</a:t>
            </a:r>
          </a:p>
          <a:p>
            <a:pPr marL="766353" indent="-766353" algn="just">
              <a:tabLst>
                <a:tab pos="26160800" algn="l"/>
              </a:tabLst>
            </a:pPr>
            <a:endParaRPr lang="en-US" sz="2900" dirty="0" smtClean="0"/>
          </a:p>
          <a:p>
            <a:pPr marL="766353" indent="-766353" algn="just">
              <a:buFont typeface="Wingdings" pitchFamily="2" charset="2"/>
              <a:buChar char="§"/>
              <a:tabLst>
                <a:tab pos="26160800" algn="l"/>
              </a:tabLst>
            </a:pPr>
            <a:r>
              <a:rPr lang="en-US" sz="2900" dirty="0" smtClean="0"/>
              <a:t>BHEs  and </a:t>
            </a:r>
            <a:r>
              <a:rPr lang="en-US" sz="2900" dirty="0"/>
              <a:t>monitoring wells</a:t>
            </a:r>
            <a:r>
              <a:rPr lang="en-US" sz="2900" dirty="0" smtClean="0"/>
              <a:t> temperature at 4</a:t>
            </a:r>
          </a:p>
          <a:p>
            <a:pPr marL="766353" indent="-766353" algn="just">
              <a:tabLst>
                <a:tab pos="26160800" algn="l"/>
              </a:tabLst>
            </a:pPr>
            <a:r>
              <a:rPr lang="en-US" sz="2900" dirty="0" smtClean="0"/>
              <a:t>	different depths;</a:t>
            </a:r>
          </a:p>
          <a:p>
            <a:pPr marL="766353" indent="-766353" algn="just">
              <a:buFont typeface="Wingdings" pitchFamily="2" charset="2"/>
              <a:buChar char="§"/>
              <a:tabLst>
                <a:tab pos="26160800" algn="l"/>
              </a:tabLst>
            </a:pPr>
            <a:r>
              <a:rPr lang="en-US" sz="2900" dirty="0" smtClean="0"/>
              <a:t>Thermal-carrier fluid temperature into the hydraulic </a:t>
            </a:r>
          </a:p>
          <a:p>
            <a:pPr marL="766353" indent="-766353" algn="just">
              <a:tabLst>
                <a:tab pos="26160800" algn="l"/>
              </a:tabLst>
            </a:pPr>
            <a:r>
              <a:rPr lang="en-US" sz="2900" dirty="0" smtClean="0"/>
              <a:t>	pipes of the heat pump;</a:t>
            </a:r>
          </a:p>
          <a:p>
            <a:pPr marL="766353" indent="-766353" algn="just">
              <a:buFont typeface="Wingdings" pitchFamily="2" charset="2"/>
              <a:buChar char="§"/>
              <a:tabLst>
                <a:tab pos="26160800" algn="l"/>
              </a:tabLst>
            </a:pPr>
            <a:r>
              <a:rPr lang="en-US" sz="2900" dirty="0" smtClean="0"/>
              <a:t>Air and water flow rates into the pipes of heat pump </a:t>
            </a:r>
          </a:p>
          <a:p>
            <a:pPr marL="766353" indent="-766353" algn="just">
              <a:tabLst>
                <a:tab pos="26160800" algn="l"/>
              </a:tabLst>
            </a:pPr>
            <a:r>
              <a:rPr lang="en-US" sz="2900" dirty="0" smtClean="0"/>
              <a:t>	and AHU;</a:t>
            </a:r>
          </a:p>
          <a:p>
            <a:pPr marL="766353" indent="-766353" algn="just">
              <a:buFont typeface="Wingdings" pitchFamily="2" charset="2"/>
              <a:buChar char="§"/>
              <a:tabLst>
                <a:tab pos="26160800" algn="l"/>
              </a:tabLst>
            </a:pPr>
            <a:r>
              <a:rPr lang="en-US" sz="2900" dirty="0" smtClean="0"/>
              <a:t>Air humidity and temperature into the </a:t>
            </a:r>
            <a:r>
              <a:rPr lang="en-US" sz="2900" dirty="0" err="1" smtClean="0"/>
              <a:t>aeraulic</a:t>
            </a:r>
            <a:r>
              <a:rPr lang="en-US" sz="2900" dirty="0" smtClean="0"/>
              <a:t> pipes </a:t>
            </a:r>
          </a:p>
          <a:p>
            <a:pPr marL="766353" indent="-766353" algn="just">
              <a:tabLst>
                <a:tab pos="26160800" algn="l"/>
              </a:tabLst>
            </a:pPr>
            <a:r>
              <a:rPr lang="en-US" sz="2900" dirty="0" smtClean="0"/>
              <a:t>	of the AHU (at the inlet/outlet of the room);</a:t>
            </a:r>
          </a:p>
          <a:p>
            <a:pPr marL="766353" indent="-766353" algn="just">
              <a:buFont typeface="Wingdings" pitchFamily="2" charset="2"/>
              <a:buChar char="§"/>
              <a:tabLst>
                <a:tab pos="26160800" algn="l"/>
              </a:tabLst>
            </a:pPr>
            <a:r>
              <a:rPr lang="en-US" sz="2900" dirty="0" smtClean="0"/>
              <a:t>Electricity consumption of heat pump and AHU.</a:t>
            </a:r>
          </a:p>
          <a:p>
            <a:pPr marL="766353" indent="-766353" algn="just">
              <a:buFont typeface="Wingdings" pitchFamily="2" charset="2"/>
              <a:buChar char="§"/>
              <a:tabLst>
                <a:tab pos="26160800" algn="l"/>
              </a:tabLst>
            </a:pPr>
            <a:endParaRPr lang="en-US" sz="2900" dirty="0" smtClean="0"/>
          </a:p>
        </p:txBody>
      </p:sp>
      <p:sp>
        <p:nvSpPr>
          <p:cNvPr id="12" name="Rettangolo 18"/>
          <p:cNvSpPr/>
          <p:nvPr/>
        </p:nvSpPr>
        <p:spPr>
          <a:xfrm>
            <a:off x="20456111" y="6956110"/>
            <a:ext cx="19722647" cy="15899568"/>
          </a:xfrm>
          <a:prstGeom prst="rect">
            <a:avLst/>
          </a:prstGeom>
          <a:ln>
            <a:solidFill>
              <a:schemeClr val="accent1"/>
            </a:solidFill>
          </a:ln>
        </p:spPr>
        <p:txBody>
          <a:bodyPr wrap="square" lIns="94320" tIns="47160" rIns="94320" bIns="47160">
            <a:spAutoFit/>
          </a:bodyPr>
          <a:lstStyle/>
          <a:p>
            <a:r>
              <a:rPr lang="en-GB" sz="4100" b="1" dirty="0" smtClean="0"/>
              <a:t>3. Results: monitoring system vs numerical model</a:t>
            </a:r>
          </a:p>
          <a:p>
            <a:r>
              <a:rPr lang="it-IT" sz="2900" dirty="0" smtClean="0"/>
              <a:t>Starting from the data inferred from the monitoring system, the numerical model was calibrated. Specifically several parameters, such as inlet temperature, stress period numbers, hydraulic and thermal properties, were calibrated in order to match the numerical solution with the experimental data. The observation points, where the absolute or variations </a:t>
            </a:r>
            <a:r>
              <a:rPr lang="it-IT" sz="2900" dirty="0" err="1" smtClean="0"/>
              <a:t>temperatures</a:t>
            </a:r>
            <a:r>
              <a:rPr lang="it-IT" sz="2900" dirty="0" smtClean="0"/>
              <a:t> </a:t>
            </a:r>
            <a:r>
              <a:rPr lang="it-IT" sz="2900" dirty="0" err="1" smtClean="0"/>
              <a:t>of</a:t>
            </a:r>
            <a:r>
              <a:rPr lang="it-IT" sz="2900" dirty="0" smtClean="0"/>
              <a:t> </a:t>
            </a:r>
            <a:r>
              <a:rPr lang="it-IT" sz="2900" dirty="0" err="1" smtClean="0"/>
              <a:t>two</a:t>
            </a:r>
            <a:r>
              <a:rPr lang="it-IT" sz="2900" dirty="0" smtClean="0"/>
              <a:t> </a:t>
            </a:r>
            <a:r>
              <a:rPr lang="it-IT" sz="2900" dirty="0" err="1" smtClean="0"/>
              <a:t>solutions</a:t>
            </a:r>
            <a:r>
              <a:rPr lang="it-IT" sz="2900" dirty="0" smtClean="0"/>
              <a:t> were </a:t>
            </a:r>
            <a:r>
              <a:rPr lang="it-IT" sz="2900" dirty="0" err="1" smtClean="0"/>
              <a:t>analysed</a:t>
            </a:r>
            <a:r>
              <a:rPr lang="it-IT" sz="2900" dirty="0" smtClean="0"/>
              <a:t>, are:</a:t>
            </a:r>
          </a:p>
          <a:p>
            <a:pPr>
              <a:buFont typeface="Wingdings" pitchFamily="2" charset="2"/>
              <a:buChar char="§"/>
            </a:pPr>
            <a:r>
              <a:rPr lang="it-IT" sz="2900" i="1" dirty="0" smtClean="0"/>
              <a:t>  </a:t>
            </a:r>
            <a:r>
              <a:rPr lang="it-IT" sz="2900" i="1" dirty="0" err="1" smtClean="0"/>
              <a:t>Absolute</a:t>
            </a:r>
            <a:r>
              <a:rPr lang="it-IT" sz="2900" i="1" dirty="0" smtClean="0"/>
              <a:t> temperature at the  </a:t>
            </a:r>
            <a:br>
              <a:rPr lang="it-IT" sz="2900" i="1" dirty="0" smtClean="0"/>
            </a:br>
            <a:r>
              <a:rPr lang="it-IT" sz="2900" i="1" dirty="0" smtClean="0"/>
              <a:t>     outlet pipe of the BHE 1</a:t>
            </a:r>
            <a:r>
              <a:rPr lang="it-IT" sz="2900" dirty="0" smtClean="0"/>
              <a:t>:</a:t>
            </a:r>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endParaRPr lang="it-IT" sz="2900" dirty="0" smtClean="0"/>
          </a:p>
          <a:p>
            <a:endParaRPr lang="it-IT" sz="2900" dirty="0" smtClean="0"/>
          </a:p>
          <a:p>
            <a:pPr>
              <a:buFont typeface="Wingdings" pitchFamily="2" charset="2"/>
              <a:buChar char="§"/>
            </a:pPr>
            <a:endParaRPr lang="it-IT" sz="2900" dirty="0" smtClean="0"/>
          </a:p>
          <a:p>
            <a:pPr>
              <a:buFont typeface="Wingdings" pitchFamily="2" charset="2"/>
              <a:buChar char="§"/>
            </a:pPr>
            <a:r>
              <a:rPr lang="it-IT" sz="2900" dirty="0" smtClean="0"/>
              <a:t>  </a:t>
            </a:r>
            <a:r>
              <a:rPr lang="it-IT" sz="2900" i="1" dirty="0" smtClean="0"/>
              <a:t>Temperature variations </a:t>
            </a:r>
            <a:r>
              <a:rPr lang="it-IT" sz="2900" i="1" dirty="0" err="1" smtClean="0"/>
              <a:t>towards</a:t>
            </a:r>
            <a:r>
              <a:rPr lang="it-IT" sz="2900" i="1" dirty="0" smtClean="0"/>
              <a:t> the </a:t>
            </a:r>
            <a:r>
              <a:rPr lang="it-IT" sz="2900" i="1" dirty="0" err="1" smtClean="0"/>
              <a:t>undisturbed</a:t>
            </a:r>
            <a:r>
              <a:rPr lang="it-IT" sz="2900" i="1" dirty="0" smtClean="0"/>
              <a:t> </a:t>
            </a:r>
            <a:r>
              <a:rPr lang="it-IT" sz="2900" i="1" dirty="0" err="1" smtClean="0"/>
              <a:t>ground</a:t>
            </a:r>
            <a:r>
              <a:rPr lang="it-IT" sz="2900" i="1" dirty="0" smtClean="0"/>
              <a:t/>
            </a:r>
            <a:br>
              <a:rPr lang="it-IT" sz="2900" i="1" dirty="0" smtClean="0"/>
            </a:br>
            <a:r>
              <a:rPr lang="it-IT" sz="2900" i="1" dirty="0" err="1" smtClean="0"/>
              <a:t>into</a:t>
            </a:r>
            <a:r>
              <a:rPr lang="it-IT" sz="2900" i="1" dirty="0" smtClean="0"/>
              <a:t> the </a:t>
            </a:r>
            <a:r>
              <a:rPr lang="it-IT" sz="2900" i="1" dirty="0" err="1" smtClean="0"/>
              <a:t>grout</a:t>
            </a:r>
            <a:r>
              <a:rPr lang="it-IT" sz="2900" i="1" dirty="0" smtClean="0"/>
              <a:t> </a:t>
            </a:r>
            <a:r>
              <a:rPr lang="it-IT" sz="2900" i="1" dirty="0" err="1" smtClean="0"/>
              <a:t>of</a:t>
            </a:r>
            <a:r>
              <a:rPr lang="it-IT" sz="2900" i="1" dirty="0" smtClean="0"/>
              <a:t> the BHE1 (0.06 m downstream the center </a:t>
            </a:r>
            <a:r>
              <a:rPr lang="it-IT" sz="2900" i="1" dirty="0" err="1" smtClean="0"/>
              <a:t>of</a:t>
            </a:r>
            <a:r>
              <a:rPr lang="it-IT" sz="2900" i="1" dirty="0" smtClean="0"/>
              <a:t> BHE)</a:t>
            </a:r>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endParaRPr lang="it-IT" sz="2900" dirty="0" smtClean="0"/>
          </a:p>
          <a:p>
            <a:pPr>
              <a:buFont typeface="Wingdings" pitchFamily="2" charset="2"/>
              <a:buChar char="§"/>
            </a:pPr>
            <a:r>
              <a:rPr lang="it-IT" sz="2900" dirty="0" smtClean="0"/>
              <a:t> </a:t>
            </a:r>
            <a:r>
              <a:rPr lang="it-IT" sz="2900" dirty="0" err="1" smtClean="0"/>
              <a:t>After</a:t>
            </a:r>
            <a:r>
              <a:rPr lang="it-IT" sz="2900" dirty="0" smtClean="0"/>
              <a:t> a </a:t>
            </a:r>
            <a:r>
              <a:rPr lang="it-IT" sz="2900" dirty="0" err="1" smtClean="0"/>
              <a:t>heating</a:t>
            </a:r>
            <a:r>
              <a:rPr lang="it-IT" sz="2900" dirty="0" smtClean="0"/>
              <a:t> </a:t>
            </a:r>
            <a:r>
              <a:rPr lang="it-IT" sz="2900" dirty="0" err="1" smtClean="0"/>
              <a:t>operation</a:t>
            </a:r>
            <a:r>
              <a:rPr lang="it-IT" sz="2900" dirty="0" smtClean="0"/>
              <a:t> (for 17 d period), the model shows </a:t>
            </a:r>
            <a:r>
              <a:rPr lang="it-IT" sz="2900" dirty="0" err="1" smtClean="0"/>
              <a:t>that</a:t>
            </a:r>
            <a:r>
              <a:rPr lang="it-IT" sz="2900" dirty="0" smtClean="0"/>
              <a:t> the </a:t>
            </a:r>
            <a:br>
              <a:rPr lang="it-IT" sz="2900" dirty="0" smtClean="0"/>
            </a:br>
            <a:r>
              <a:rPr lang="it-IT" sz="2900" dirty="0" smtClean="0"/>
              <a:t>thermal </a:t>
            </a:r>
            <a:r>
              <a:rPr lang="it-IT" sz="2900" dirty="0" err="1" smtClean="0"/>
              <a:t>plume</a:t>
            </a:r>
            <a:r>
              <a:rPr lang="it-IT" sz="2900" dirty="0" smtClean="0"/>
              <a:t> </a:t>
            </a:r>
            <a:r>
              <a:rPr lang="it-IT" sz="2900" dirty="0" err="1" smtClean="0"/>
              <a:t>length</a:t>
            </a:r>
            <a:r>
              <a:rPr lang="it-IT" sz="2900" dirty="0" smtClean="0"/>
              <a:t>  </a:t>
            </a:r>
            <a:r>
              <a:rPr lang="it-IT" sz="2900" dirty="0" err="1" smtClean="0"/>
              <a:t>into</a:t>
            </a:r>
            <a:r>
              <a:rPr lang="it-IT" sz="2900" dirty="0" smtClean="0"/>
              <a:t> the </a:t>
            </a:r>
            <a:r>
              <a:rPr lang="it-IT" sz="2900" dirty="0" err="1" smtClean="0"/>
              <a:t>layer</a:t>
            </a:r>
            <a:r>
              <a:rPr lang="it-IT" sz="2900" dirty="0" smtClean="0"/>
              <a:t> 6, </a:t>
            </a:r>
            <a:r>
              <a:rPr lang="it-IT" sz="2900" dirty="0" err="1" smtClean="0"/>
              <a:t>which</a:t>
            </a:r>
            <a:r>
              <a:rPr lang="it-IT" sz="2900" dirty="0" smtClean="0"/>
              <a:t> </a:t>
            </a:r>
            <a:r>
              <a:rPr lang="it-IT" sz="2900" dirty="0" err="1" smtClean="0"/>
              <a:t>corresponds</a:t>
            </a:r>
            <a:r>
              <a:rPr lang="it-IT" sz="2900" dirty="0" smtClean="0"/>
              <a:t> to the </a:t>
            </a:r>
            <a:r>
              <a:rPr lang="it-IT" sz="2900" dirty="0" err="1" smtClean="0"/>
              <a:t>depth</a:t>
            </a:r>
            <a:r>
              <a:rPr lang="it-IT" sz="2900" dirty="0" smtClean="0"/>
              <a:t/>
            </a:r>
            <a:br>
              <a:rPr lang="it-IT" sz="2900" dirty="0" smtClean="0"/>
            </a:br>
            <a:r>
              <a:rPr lang="it-IT" sz="2900" dirty="0" smtClean="0"/>
              <a:t>where a </a:t>
            </a:r>
            <a:r>
              <a:rPr lang="it-IT" sz="2900" dirty="0" err="1" smtClean="0"/>
              <a:t>sensor</a:t>
            </a:r>
            <a:r>
              <a:rPr lang="it-IT" sz="2900" dirty="0" smtClean="0"/>
              <a:t> </a:t>
            </a:r>
            <a:r>
              <a:rPr lang="it-IT" sz="2900" dirty="0" err="1" smtClean="0"/>
              <a:t>is</a:t>
            </a:r>
            <a:r>
              <a:rPr lang="it-IT" sz="2900" dirty="0" smtClean="0"/>
              <a:t> </a:t>
            </a:r>
            <a:r>
              <a:rPr lang="it-IT" sz="2900" dirty="0" err="1" smtClean="0"/>
              <a:t>located</a:t>
            </a:r>
            <a:r>
              <a:rPr lang="it-IT" sz="2900" dirty="0" smtClean="0"/>
              <a:t> (-25 m from </a:t>
            </a:r>
            <a:r>
              <a:rPr lang="it-IT" sz="2900" dirty="0" err="1" smtClean="0"/>
              <a:t>ground</a:t>
            </a:r>
            <a:r>
              <a:rPr lang="it-IT" sz="2900" dirty="0" smtClean="0"/>
              <a:t>), </a:t>
            </a:r>
            <a:r>
              <a:rPr lang="it-IT" sz="2900" dirty="0" err="1" smtClean="0"/>
              <a:t>is</a:t>
            </a:r>
            <a:r>
              <a:rPr lang="it-IT" sz="2900" dirty="0" smtClean="0"/>
              <a:t> </a:t>
            </a:r>
            <a:r>
              <a:rPr lang="it-IT" sz="2900" dirty="0" err="1" smtClean="0"/>
              <a:t>nearly</a:t>
            </a:r>
            <a:r>
              <a:rPr lang="it-IT" sz="2900" dirty="0" smtClean="0"/>
              <a:t> </a:t>
            </a:r>
            <a:r>
              <a:rPr lang="it-IT" sz="2900" dirty="0" err="1" smtClean="0"/>
              <a:t>equal</a:t>
            </a:r>
            <a:r>
              <a:rPr lang="it-IT" sz="2900" dirty="0" smtClean="0"/>
              <a:t> to 4.5 m </a:t>
            </a:r>
            <a:br>
              <a:rPr lang="it-IT" sz="2900" dirty="0" smtClean="0"/>
            </a:br>
            <a:r>
              <a:rPr lang="it-IT" sz="2900" dirty="0" smtClean="0"/>
              <a:t>downstream the BHE.</a:t>
            </a:r>
          </a:p>
          <a:p>
            <a:pPr>
              <a:buFont typeface="Wingdings" pitchFamily="2" charset="2"/>
              <a:buChar char="§"/>
            </a:pPr>
            <a:endParaRPr lang="it-IT" sz="2900" dirty="0" smtClean="0"/>
          </a:p>
        </p:txBody>
      </p:sp>
      <p:sp>
        <p:nvSpPr>
          <p:cNvPr id="13" name="Rettangolo 2"/>
          <p:cNvSpPr/>
          <p:nvPr/>
        </p:nvSpPr>
        <p:spPr>
          <a:xfrm>
            <a:off x="20456111" y="23038244"/>
            <a:ext cx="19722647" cy="5188943"/>
          </a:xfrm>
          <a:prstGeom prst="rect">
            <a:avLst/>
          </a:prstGeom>
          <a:ln>
            <a:solidFill>
              <a:schemeClr val="accent1"/>
            </a:solidFill>
          </a:ln>
        </p:spPr>
        <p:txBody>
          <a:bodyPr wrap="square" lIns="94320" tIns="47160" rIns="94320" bIns="47160">
            <a:spAutoFit/>
          </a:bodyPr>
          <a:lstStyle/>
          <a:p>
            <a:pPr lvl="0"/>
            <a:r>
              <a:rPr lang="en-GB" sz="4100" b="1" dirty="0" smtClean="0"/>
              <a:t>Conclusions:</a:t>
            </a:r>
          </a:p>
          <a:p>
            <a:r>
              <a:rPr lang="en-US" sz="2900" dirty="0" smtClean="0"/>
              <a:t>Taking advantage of the acquired data, the validation of the numerical model compared with the experimental data was assessed. Through the calibration of hydraulic and thermal parameters, a good accordance between numerical and experimental data was found; so, the numerical model correctly reproduces the heat transfer into the aquifer.</a:t>
            </a:r>
            <a:r>
              <a:rPr lang="en-US" sz="2900" dirty="0"/>
              <a:t> </a:t>
            </a:r>
            <a:r>
              <a:rPr lang="en-US" sz="2900" dirty="0" smtClean="0"/>
              <a:t>It was also </a:t>
            </a:r>
            <a:r>
              <a:rPr lang="en-US" sz="2900" dirty="0"/>
              <a:t>possible to deeply thermally typify the aquifer and </a:t>
            </a:r>
            <a:r>
              <a:rPr lang="en-US" sz="2900" dirty="0" smtClean="0"/>
              <a:t>to </a:t>
            </a:r>
            <a:r>
              <a:rPr lang="en-US" sz="2900" dirty="0"/>
              <a:t>reproduce the real length of the thermal plume, after a typical heating operation.</a:t>
            </a:r>
          </a:p>
          <a:p>
            <a:pPr lvl="0"/>
            <a:r>
              <a:rPr lang="en-US" sz="2900" dirty="0" smtClean="0"/>
              <a:t>In the near future, it will be necessary to test the model during a typical cooling operation and also to adapt it in order to reproduce a  real thermal response test. The model is the basis for next  simulations that will allow to better understand the heat transfer into different aquifers. </a:t>
            </a:r>
          </a:p>
          <a:p>
            <a:pPr lvl="0"/>
            <a:r>
              <a:rPr lang="en-US" sz="2900" dirty="0" smtClean="0"/>
              <a:t>Furthermore, carrying this activity research on, the influence of several thermal parameters will be analyzed</a:t>
            </a:r>
            <a:r>
              <a:rPr lang="en-US" sz="2900" dirty="0" smtClean="0">
                <a:solidFill>
                  <a:srgbClr val="FF0000"/>
                </a:solidFill>
              </a:rPr>
              <a:t> </a:t>
            </a:r>
            <a:r>
              <a:rPr lang="en-US" sz="2900" dirty="0" smtClean="0"/>
              <a:t>through this model. Starting from the study of the variation of these parameters, it will be possible to better simulate the BHE, without using an extremely refined grid, nowadays essential to reproduce the U-pipe shape.</a:t>
            </a:r>
            <a:endParaRPr lang="en-GB" sz="2900" dirty="0" smtClean="0"/>
          </a:p>
        </p:txBody>
      </p:sp>
      <p:sp>
        <p:nvSpPr>
          <p:cNvPr id="14" name="Rettangolo 2"/>
          <p:cNvSpPr/>
          <p:nvPr/>
        </p:nvSpPr>
        <p:spPr>
          <a:xfrm>
            <a:off x="20456112" y="28368304"/>
            <a:ext cx="19722927" cy="1648126"/>
          </a:xfrm>
          <a:prstGeom prst="rect">
            <a:avLst/>
          </a:prstGeom>
          <a:ln>
            <a:solidFill>
              <a:schemeClr val="accent1"/>
            </a:solidFill>
          </a:ln>
        </p:spPr>
        <p:txBody>
          <a:bodyPr wrap="square" lIns="94320" tIns="47160" rIns="94320" bIns="47160">
            <a:spAutoFit/>
          </a:bodyPr>
          <a:lstStyle/>
          <a:p>
            <a:pPr lvl="0"/>
            <a:r>
              <a:rPr lang="en-GB" sz="4100" b="1" dirty="0" smtClean="0"/>
              <a:t>References:</a:t>
            </a:r>
          </a:p>
          <a:p>
            <a:pPr lvl="0"/>
            <a:r>
              <a:rPr lang="en-GB" sz="2900" dirty="0" smtClean="0"/>
              <a:t>Angelotti A., Alberti L., La Licata I., </a:t>
            </a:r>
            <a:r>
              <a:rPr lang="en-GB" sz="2900" dirty="0" err="1" smtClean="0"/>
              <a:t>Antelmi</a:t>
            </a:r>
            <a:r>
              <a:rPr lang="en-GB" sz="2900" dirty="0" smtClean="0"/>
              <a:t> M., </a:t>
            </a:r>
            <a:r>
              <a:rPr lang="it-IT" sz="2900" dirty="0" err="1" smtClean="0"/>
              <a:t>Borehole</a:t>
            </a:r>
            <a:r>
              <a:rPr lang="it-IT" sz="2900" dirty="0" smtClean="0"/>
              <a:t> </a:t>
            </a:r>
            <a:r>
              <a:rPr lang="it-IT" sz="2900" dirty="0" err="1" smtClean="0"/>
              <a:t>Heat</a:t>
            </a:r>
            <a:r>
              <a:rPr lang="it-IT" sz="2900" dirty="0" smtClean="0"/>
              <a:t> </a:t>
            </a:r>
            <a:r>
              <a:rPr lang="it-IT" sz="2900" dirty="0" err="1" smtClean="0"/>
              <a:t>Exchangers</a:t>
            </a:r>
            <a:r>
              <a:rPr lang="it-IT" sz="2900" dirty="0" smtClean="0"/>
              <a:t>: </a:t>
            </a:r>
            <a:r>
              <a:rPr lang="it-IT" sz="2900" dirty="0" err="1" smtClean="0"/>
              <a:t>heat</a:t>
            </a:r>
            <a:r>
              <a:rPr lang="it-IT" sz="2900" dirty="0" smtClean="0"/>
              <a:t> transfer </a:t>
            </a:r>
            <a:r>
              <a:rPr lang="it-IT" sz="2900" dirty="0" err="1" smtClean="0"/>
              <a:t>simulation</a:t>
            </a:r>
            <a:r>
              <a:rPr lang="it-IT" sz="2900" dirty="0" smtClean="0"/>
              <a:t> in the </a:t>
            </a:r>
            <a:r>
              <a:rPr lang="it-IT" sz="2900" dirty="0" err="1" smtClean="0"/>
              <a:t>presence</a:t>
            </a:r>
            <a:r>
              <a:rPr lang="it-IT" sz="2900" dirty="0" smtClean="0"/>
              <a:t> </a:t>
            </a:r>
            <a:r>
              <a:rPr lang="it-IT" sz="2900" dirty="0" err="1" smtClean="0"/>
              <a:t>of</a:t>
            </a:r>
            <a:r>
              <a:rPr lang="it-IT" sz="2900" dirty="0" smtClean="0"/>
              <a:t> a </a:t>
            </a:r>
            <a:r>
              <a:rPr lang="it-IT" sz="2900" dirty="0" err="1" smtClean="0"/>
              <a:t>groundwater</a:t>
            </a:r>
            <a:r>
              <a:rPr lang="it-IT" sz="2900" dirty="0" smtClean="0"/>
              <a:t> flow, Journal </a:t>
            </a:r>
            <a:r>
              <a:rPr lang="it-IT" sz="2900" dirty="0" err="1" smtClean="0"/>
              <a:t>of</a:t>
            </a:r>
            <a:r>
              <a:rPr lang="it-IT" sz="2900" dirty="0" smtClean="0"/>
              <a:t> </a:t>
            </a:r>
            <a:r>
              <a:rPr lang="it-IT" sz="2900" dirty="0" err="1" smtClean="0"/>
              <a:t>Physics</a:t>
            </a:r>
            <a:r>
              <a:rPr lang="it-IT" sz="2900" dirty="0" smtClean="0"/>
              <a:t>: </a:t>
            </a:r>
            <a:r>
              <a:rPr lang="it-IT" sz="2900" dirty="0" err="1" smtClean="0"/>
              <a:t>Conference</a:t>
            </a:r>
            <a:r>
              <a:rPr lang="it-IT" sz="2900" dirty="0" smtClean="0"/>
              <a:t> </a:t>
            </a:r>
            <a:r>
              <a:rPr lang="it-IT" sz="2900" dirty="0" err="1" smtClean="0"/>
              <a:t>Series</a:t>
            </a:r>
            <a:r>
              <a:rPr lang="it-IT" sz="2900" dirty="0" smtClean="0"/>
              <a:t> Vol. 501 (2014) 012033, </a:t>
            </a:r>
            <a:r>
              <a:rPr lang="it-IT" sz="2900" dirty="0" err="1" smtClean="0"/>
              <a:t>doi</a:t>
            </a:r>
            <a:r>
              <a:rPr lang="it-IT" sz="2900" dirty="0" smtClean="0"/>
              <a:t>:10.1088/1742-6596/501/1/012033</a:t>
            </a:r>
          </a:p>
        </p:txBody>
      </p:sp>
      <p:sp>
        <p:nvSpPr>
          <p:cNvPr id="15" name="Rettangolo 14"/>
          <p:cNvSpPr/>
          <p:nvPr/>
        </p:nvSpPr>
        <p:spPr>
          <a:xfrm>
            <a:off x="220235" y="14185627"/>
            <a:ext cx="19942602" cy="15899568"/>
          </a:xfrm>
          <a:prstGeom prst="rect">
            <a:avLst/>
          </a:prstGeom>
          <a:ln>
            <a:solidFill>
              <a:schemeClr val="accent1"/>
            </a:solidFill>
          </a:ln>
        </p:spPr>
        <p:txBody>
          <a:bodyPr wrap="square" lIns="94320" tIns="47160" rIns="94320" bIns="47160">
            <a:spAutoFit/>
          </a:bodyPr>
          <a:lstStyle/>
          <a:p>
            <a:pPr marL="530552" indent="-530552" algn="just">
              <a:tabLst>
                <a:tab pos="26160800" algn="l"/>
              </a:tabLst>
            </a:pPr>
            <a:r>
              <a:rPr lang="it-IT" sz="4100" b="1" dirty="0" smtClean="0"/>
              <a:t>2. The numerical </a:t>
            </a:r>
            <a:r>
              <a:rPr lang="it-IT" sz="4100" b="1" dirty="0" err="1" smtClean="0"/>
              <a:t>model</a:t>
            </a:r>
            <a:endParaRPr lang="en-US" sz="4100" dirty="0" smtClean="0"/>
          </a:p>
          <a:p>
            <a:pPr marL="471602" indent="-471602" algn="just">
              <a:tabLst>
                <a:tab pos="26160800" algn="l"/>
              </a:tabLst>
            </a:pPr>
            <a:r>
              <a:rPr lang="en-US" sz="2900" dirty="0" smtClean="0"/>
              <a:t>Thanks to a detailed </a:t>
            </a:r>
            <a:r>
              <a:rPr lang="en-US" sz="2900" dirty="0" err="1" smtClean="0"/>
              <a:t>hydrogeological</a:t>
            </a:r>
            <a:r>
              <a:rPr lang="en-US" sz="2900" dirty="0" smtClean="0"/>
              <a:t> and geological characterization of the site, a heat transport model was implemented  into MODFLOW/MT3D code adapting the single BHE model developed by Angelotti et al. (2014) to the case study. The aim was to understand the heat exchange process into the aquifer. </a:t>
            </a:r>
            <a:r>
              <a:rPr lang="en-GB" sz="2900" dirty="0" smtClean="0"/>
              <a:t>MODFLOW is a full 3D finite difference code for groundwater flow simulations, while MT3DMS is a modular three-dimensional multispecies code for contaminants </a:t>
            </a:r>
            <a:r>
              <a:rPr lang="en-GB" sz="2900" dirty="0"/>
              <a:t>and temperature transport, </a:t>
            </a:r>
            <a:r>
              <a:rPr lang="en-GB" sz="2900" dirty="0" smtClean="0"/>
              <a:t>able to consider advection, dispersion, diffusion and heat storage </a:t>
            </a:r>
            <a:r>
              <a:rPr lang="en-GB" sz="2900" dirty="0"/>
              <a:t>in groundwater systems</a:t>
            </a:r>
            <a:r>
              <a:rPr lang="en-GB" sz="2900" dirty="0" smtClean="0"/>
              <a:t>.</a:t>
            </a:r>
          </a:p>
          <a:p>
            <a:pPr marL="471602" indent="-471602">
              <a:buFont typeface="Wingdings" pitchFamily="2" charset="2"/>
              <a:buChar char="§"/>
            </a:pPr>
            <a:r>
              <a:rPr lang="en-GB" sz="2900" dirty="0"/>
              <a:t>T</a:t>
            </a:r>
            <a:r>
              <a:rPr lang="en-GB" sz="2900" dirty="0" smtClean="0"/>
              <a:t>he circular </a:t>
            </a:r>
            <a:r>
              <a:rPr lang="en-GB" sz="2900" dirty="0"/>
              <a:t>geometry of the pipes </a:t>
            </a:r>
            <a:r>
              <a:rPr lang="en-GB" sz="2900" dirty="0" smtClean="0"/>
              <a:t>was turned </a:t>
            </a:r>
            <a:r>
              <a:rPr lang="en-GB" sz="2900" dirty="0"/>
              <a:t>into an equivalent square geometry, </a:t>
            </a:r>
            <a:r>
              <a:rPr lang="en-GB" sz="2900" dirty="0" smtClean="0"/>
              <a:t/>
            </a:r>
            <a:br>
              <a:rPr lang="en-GB" sz="2900" dirty="0" smtClean="0"/>
            </a:br>
            <a:r>
              <a:rPr lang="en-GB" sz="2900" dirty="0" smtClean="0"/>
              <a:t>by </a:t>
            </a:r>
            <a:r>
              <a:rPr lang="en-GB" sz="2900" dirty="0"/>
              <a:t>imposing the conservation of the total thermal resistance </a:t>
            </a:r>
            <a:r>
              <a:rPr lang="en-GB" sz="2900" dirty="0" smtClean="0"/>
              <a:t>between fluid and U-pipe;</a:t>
            </a:r>
          </a:p>
          <a:p>
            <a:pPr marL="471602" indent="-471602">
              <a:buFont typeface="Wingdings" pitchFamily="2" charset="2"/>
              <a:buChar char="§"/>
            </a:pPr>
            <a:r>
              <a:rPr lang="en-GB" sz="2900" dirty="0" smtClean="0"/>
              <a:t>Domain vertical dimensions: 80 m;</a:t>
            </a:r>
          </a:p>
          <a:p>
            <a:pPr marL="471602" indent="-471602">
              <a:buFont typeface="Wingdings" pitchFamily="2" charset="2"/>
              <a:buChar char="§"/>
            </a:pPr>
            <a:r>
              <a:rPr lang="en-GB" sz="2900" dirty="0" smtClean="0"/>
              <a:t>Domain horizontal dimensions: </a:t>
            </a:r>
            <a:r>
              <a:rPr lang="en-US" sz="2900" dirty="0" smtClean="0"/>
              <a:t>60 </a:t>
            </a:r>
            <a:r>
              <a:rPr lang="en-US" sz="2900" dirty="0"/>
              <a:t>m x </a:t>
            </a:r>
            <a:r>
              <a:rPr lang="en-US" sz="2900" dirty="0" smtClean="0"/>
              <a:t>200 m;</a:t>
            </a:r>
          </a:p>
          <a:p>
            <a:pPr marL="471602" indent="-471602">
              <a:buFont typeface="Wingdings" pitchFamily="2" charset="2"/>
              <a:buChar char="§"/>
            </a:pPr>
            <a:r>
              <a:rPr lang="en-US" sz="2900" dirty="0" smtClean="0"/>
              <a:t>Boundary and initial </a:t>
            </a:r>
            <a:r>
              <a:rPr lang="en-US" sz="2900" i="1" dirty="0" smtClean="0"/>
              <a:t>flow</a:t>
            </a:r>
            <a:r>
              <a:rPr lang="en-US" sz="2900" dirty="0" smtClean="0"/>
              <a:t> conditions: </a:t>
            </a:r>
          </a:p>
          <a:p>
            <a:pPr marL="2625596" lvl="1" indent="-471602">
              <a:buFont typeface="Calibri" pitchFamily="34" charset="0"/>
              <a:buChar char="•"/>
            </a:pPr>
            <a:r>
              <a:rPr lang="en-US" sz="2900" dirty="0" smtClean="0"/>
              <a:t>Porous medium: saturated heterogeneous aquifer (sand with silt and gravel), as depicted from the geognostic survey and two constant hydraulic gradient across the horizontal section for shallow and deep aquifers.</a:t>
            </a:r>
          </a:p>
          <a:p>
            <a:pPr marL="2625596" lvl="1" indent="-471602">
              <a:buFont typeface="Calibri" pitchFamily="34" charset="0"/>
              <a:buChar char="•"/>
            </a:pPr>
            <a:r>
              <a:rPr lang="en-US" sz="2900" dirty="0" smtClean="0"/>
              <a:t>BHE: constant mass flow rate (nearly 500 kg/h) according to monitoring system results;</a:t>
            </a:r>
          </a:p>
          <a:p>
            <a:pPr marL="2625596" lvl="1" indent="-471602">
              <a:buFont typeface="Calibri" pitchFamily="34" charset="0"/>
              <a:buChar char="•"/>
            </a:pPr>
            <a:r>
              <a:rPr lang="en-US" sz="2900" dirty="0" smtClean="0"/>
              <a:t>Properties: hydraulic conductivity and porosity were calibrated through a mathematical modeling that reproduced the pumping test</a:t>
            </a:r>
          </a:p>
          <a:p>
            <a:pPr marL="471602" indent="-471602">
              <a:buFont typeface="Wingdings" pitchFamily="2" charset="2"/>
              <a:buChar char="§"/>
            </a:pPr>
            <a:r>
              <a:rPr lang="en-US" sz="2900" dirty="0" smtClean="0"/>
              <a:t>Boundary and initial </a:t>
            </a:r>
            <a:r>
              <a:rPr lang="en-US" sz="2900" i="1" dirty="0" smtClean="0"/>
              <a:t>thermal</a:t>
            </a:r>
            <a:r>
              <a:rPr lang="en-US" sz="2900" dirty="0" smtClean="0"/>
              <a:t> conditions:</a:t>
            </a:r>
          </a:p>
          <a:p>
            <a:pPr marL="2625596" lvl="1" indent="-471602">
              <a:buFont typeface="Calibri" pitchFamily="34" charset="0"/>
              <a:buChar char="•"/>
            </a:pPr>
            <a:r>
              <a:rPr lang="en-US" sz="2900" dirty="0" smtClean="0"/>
              <a:t>Porous medium: different initial temperature (for undisturbed ground) varying from top (16.55°C) to bottom (14.19°C) and same thermal gradient at the upstream boundary;</a:t>
            </a:r>
          </a:p>
          <a:p>
            <a:pPr marL="2625596" lvl="1" indent="-471602">
              <a:buFont typeface="Calibri" pitchFamily="34" charset="0"/>
              <a:buChar char="•"/>
            </a:pPr>
            <a:r>
              <a:rPr lang="en-US" sz="2900" dirty="0" smtClean="0"/>
              <a:t>BHE:  inlet temperature varying from 8.85°C (day 1) to 5.59°C (day 17)  according to daily operational schedule;</a:t>
            </a:r>
          </a:p>
          <a:p>
            <a:pPr marL="2625596" lvl="1" indent="-471602">
              <a:buFont typeface="Calibri" pitchFamily="34" charset="0"/>
              <a:buChar char="•"/>
            </a:pPr>
            <a:r>
              <a:rPr lang="en-US" sz="2900" dirty="0" smtClean="0"/>
              <a:t>Properties: thermal conductivity, </a:t>
            </a:r>
            <a:r>
              <a:rPr lang="en-US" sz="2900" dirty="0" err="1" smtClean="0"/>
              <a:t>dispersivity</a:t>
            </a:r>
            <a:r>
              <a:rPr lang="en-US" sz="2900" dirty="0" smtClean="0"/>
              <a:t> and distribution coefficient acquired from bibliographic research and thermal response test.</a:t>
            </a:r>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buFont typeface="Calibri" pitchFamily="34" charset="0"/>
              <a:buChar char="•"/>
            </a:pPr>
            <a:endParaRPr lang="en-US" sz="2900" dirty="0" smtClean="0"/>
          </a:p>
          <a:p>
            <a:pPr marL="2625596" lvl="1" indent="-471602"/>
            <a:endParaRPr lang="en-US" sz="2900" dirty="0" smtClean="0"/>
          </a:p>
          <a:p>
            <a:pPr marL="2625596" lvl="1" indent="-471602"/>
            <a:endParaRPr lang="en-US" sz="2900" dirty="0" smtClean="0"/>
          </a:p>
        </p:txBody>
      </p:sp>
      <p:pic>
        <p:nvPicPr>
          <p:cNvPr id="21" name="Picture 9"/>
          <p:cNvPicPr>
            <a:picLocks noChangeAspect="1" noChangeArrowheads="1"/>
          </p:cNvPicPr>
          <p:nvPr/>
        </p:nvPicPr>
        <p:blipFill>
          <a:blip r:embed="rId4" cstate="print"/>
          <a:srcRect/>
          <a:stretch>
            <a:fillRect/>
          </a:stretch>
        </p:blipFill>
        <p:spPr bwMode="auto">
          <a:xfrm>
            <a:off x="20529429" y="2268438"/>
            <a:ext cx="6452019" cy="4468598"/>
          </a:xfrm>
          <a:prstGeom prst="rect">
            <a:avLst/>
          </a:prstGeom>
          <a:noFill/>
          <a:ln w="9525">
            <a:noFill/>
            <a:miter lim="800000"/>
            <a:headEnd/>
            <a:tailEnd/>
          </a:ln>
        </p:spPr>
      </p:pic>
      <p:pic>
        <p:nvPicPr>
          <p:cNvPr id="22" name="Picture 8"/>
          <p:cNvPicPr>
            <a:picLocks noChangeAspect="1" noChangeArrowheads="1"/>
          </p:cNvPicPr>
          <p:nvPr/>
        </p:nvPicPr>
        <p:blipFill>
          <a:blip r:embed="rId5" cstate="print"/>
          <a:srcRect/>
          <a:stretch>
            <a:fillRect/>
          </a:stretch>
        </p:blipFill>
        <p:spPr bwMode="auto">
          <a:xfrm>
            <a:off x="27128085" y="2268439"/>
            <a:ext cx="6452018" cy="4501216"/>
          </a:xfrm>
          <a:prstGeom prst="rect">
            <a:avLst/>
          </a:prstGeom>
          <a:noFill/>
          <a:ln w="9525">
            <a:noFill/>
            <a:miter lim="800000"/>
            <a:headEnd/>
            <a:tailEnd/>
          </a:ln>
        </p:spPr>
      </p:pic>
      <p:pic>
        <p:nvPicPr>
          <p:cNvPr id="23" name="Picture 7"/>
          <p:cNvPicPr>
            <a:picLocks noChangeAspect="1" noChangeArrowheads="1"/>
          </p:cNvPicPr>
          <p:nvPr/>
        </p:nvPicPr>
        <p:blipFill>
          <a:blip r:embed="rId6" cstate="print"/>
          <a:srcRect/>
          <a:stretch>
            <a:fillRect/>
          </a:stretch>
        </p:blipFill>
        <p:spPr bwMode="auto">
          <a:xfrm>
            <a:off x="33726741" y="2344046"/>
            <a:ext cx="6491356" cy="4309634"/>
          </a:xfrm>
          <a:prstGeom prst="rect">
            <a:avLst/>
          </a:prstGeom>
          <a:noFill/>
          <a:ln w="9525">
            <a:noFill/>
            <a:miter lim="800000"/>
            <a:headEnd/>
            <a:tailEnd/>
          </a:ln>
        </p:spPr>
      </p:pic>
      <p:pic>
        <p:nvPicPr>
          <p:cNvPr id="24" name="Immagine 23" descr="Img1.tif"/>
          <p:cNvPicPr>
            <a:picLocks noChangeAspect="1"/>
          </p:cNvPicPr>
          <p:nvPr/>
        </p:nvPicPr>
        <p:blipFill>
          <a:blip r:embed="rId7" cstate="print"/>
          <a:stretch>
            <a:fillRect/>
          </a:stretch>
        </p:blipFill>
        <p:spPr>
          <a:xfrm>
            <a:off x="9510204" y="8537490"/>
            <a:ext cx="10450716" cy="5144081"/>
          </a:xfrm>
          <a:prstGeom prst="rect">
            <a:avLst/>
          </a:prstGeom>
        </p:spPr>
      </p:pic>
      <p:sp>
        <p:nvSpPr>
          <p:cNvPr id="25" name="CasellaDiTesto 24"/>
          <p:cNvSpPr txBox="1"/>
          <p:nvPr/>
        </p:nvSpPr>
        <p:spPr>
          <a:xfrm>
            <a:off x="9458353" y="8695085"/>
            <a:ext cx="1759641" cy="484743"/>
          </a:xfrm>
          <a:prstGeom prst="rect">
            <a:avLst/>
          </a:prstGeom>
          <a:noFill/>
        </p:spPr>
        <p:txBody>
          <a:bodyPr wrap="square" lIns="94320" tIns="47160" rIns="94320" bIns="47160" rtlCol="0">
            <a:spAutoFit/>
          </a:bodyPr>
          <a:lstStyle/>
          <a:p>
            <a:r>
              <a:rPr lang="it-IT" sz="2500" i="1" dirty="0" err="1" smtClean="0"/>
              <a:t>Front</a:t>
            </a:r>
            <a:r>
              <a:rPr lang="it-IT" sz="2500" i="1" dirty="0" smtClean="0"/>
              <a:t> </a:t>
            </a:r>
            <a:r>
              <a:rPr lang="it-IT" sz="2500" i="1" dirty="0" err="1" smtClean="0"/>
              <a:t>Panel</a:t>
            </a:r>
            <a:endParaRPr lang="en-GB" sz="2500" i="1" dirty="0"/>
          </a:p>
        </p:txBody>
      </p:sp>
      <p:pic>
        <p:nvPicPr>
          <p:cNvPr id="27" name="Immagine 26" descr="img2.tif"/>
          <p:cNvPicPr>
            <a:picLocks noChangeAspect="1"/>
          </p:cNvPicPr>
          <p:nvPr/>
        </p:nvPicPr>
        <p:blipFill>
          <a:blip r:embed="rId8" cstate="print"/>
          <a:stretch>
            <a:fillRect/>
          </a:stretch>
        </p:blipFill>
        <p:spPr>
          <a:xfrm>
            <a:off x="14138053" y="16633899"/>
            <a:ext cx="4152576" cy="2697675"/>
          </a:xfrm>
          <a:prstGeom prst="rect">
            <a:avLst/>
          </a:prstGeom>
        </p:spPr>
      </p:pic>
      <p:pic>
        <p:nvPicPr>
          <p:cNvPr id="35" name="Immagine 34" descr="Img4_best.tif"/>
          <p:cNvPicPr>
            <a:picLocks noChangeAspect="1"/>
          </p:cNvPicPr>
          <p:nvPr/>
        </p:nvPicPr>
        <p:blipFill>
          <a:blip r:embed="rId9" cstate="print"/>
          <a:srcRect l="33723"/>
          <a:stretch>
            <a:fillRect/>
          </a:stretch>
        </p:blipFill>
        <p:spPr>
          <a:xfrm>
            <a:off x="12830999" y="24422064"/>
            <a:ext cx="6628239" cy="5140721"/>
          </a:xfrm>
          <a:prstGeom prst="rect">
            <a:avLst/>
          </a:prstGeom>
        </p:spPr>
      </p:pic>
      <p:pic>
        <p:nvPicPr>
          <p:cNvPr id="36" name="Immagine 35" descr="Img3.tif"/>
          <p:cNvPicPr>
            <a:picLocks noChangeAspect="1"/>
          </p:cNvPicPr>
          <p:nvPr/>
        </p:nvPicPr>
        <p:blipFill>
          <a:blip r:embed="rId10" cstate="print"/>
          <a:stretch>
            <a:fillRect/>
          </a:stretch>
        </p:blipFill>
        <p:spPr>
          <a:xfrm>
            <a:off x="2493106" y="24422063"/>
            <a:ext cx="10004117" cy="5367544"/>
          </a:xfrm>
          <a:prstGeom prst="rect">
            <a:avLst/>
          </a:prstGeom>
        </p:spPr>
      </p:pic>
      <p:pic>
        <p:nvPicPr>
          <p:cNvPr id="37" name="Immagine 36" descr="Img3_legenda.png"/>
          <p:cNvPicPr>
            <a:picLocks noChangeAspect="1"/>
          </p:cNvPicPr>
          <p:nvPr/>
        </p:nvPicPr>
        <p:blipFill>
          <a:blip r:embed="rId11" cstate="print"/>
          <a:srcRect l="3448" t="8143" r="24138" b="5775"/>
          <a:stretch>
            <a:fillRect/>
          </a:stretch>
        </p:blipFill>
        <p:spPr>
          <a:xfrm>
            <a:off x="1173374" y="24875617"/>
            <a:ext cx="1248256" cy="4535952"/>
          </a:xfrm>
          <a:prstGeom prst="rect">
            <a:avLst/>
          </a:prstGeom>
        </p:spPr>
      </p:pic>
      <p:pic>
        <p:nvPicPr>
          <p:cNvPr id="38" name="Immagine 37" descr="logo.tif"/>
          <p:cNvPicPr>
            <a:picLocks noChangeAspect="1"/>
          </p:cNvPicPr>
          <p:nvPr/>
        </p:nvPicPr>
        <p:blipFill>
          <a:blip r:embed="rId12" cstate="print"/>
          <a:stretch>
            <a:fillRect/>
          </a:stretch>
        </p:blipFill>
        <p:spPr>
          <a:xfrm>
            <a:off x="726770" y="72059"/>
            <a:ext cx="6474627" cy="1965798"/>
          </a:xfrm>
          <a:prstGeom prst="rect">
            <a:avLst/>
          </a:prstGeom>
        </p:spPr>
      </p:pic>
      <p:pic>
        <p:nvPicPr>
          <p:cNvPr id="28" name="Immagine 27" descr="Img5.tif"/>
          <p:cNvPicPr preferRelativeResize="0">
            <a:picLocks/>
          </p:cNvPicPr>
          <p:nvPr/>
        </p:nvPicPr>
        <p:blipFill>
          <a:blip r:embed="rId13" cstate="print"/>
          <a:stretch>
            <a:fillRect/>
          </a:stretch>
        </p:blipFill>
        <p:spPr>
          <a:xfrm>
            <a:off x="26028309" y="9433099"/>
            <a:ext cx="8430678" cy="4842129"/>
          </a:xfrm>
          <a:prstGeom prst="rect">
            <a:avLst/>
          </a:prstGeom>
        </p:spPr>
      </p:pic>
      <p:pic>
        <p:nvPicPr>
          <p:cNvPr id="30" name="Immagine 29" descr="Img6.tif"/>
          <p:cNvPicPr preferRelativeResize="0">
            <a:picLocks/>
          </p:cNvPicPr>
          <p:nvPr/>
        </p:nvPicPr>
        <p:blipFill>
          <a:blip r:embed="rId14" cstate="print"/>
          <a:stretch>
            <a:fillRect/>
          </a:stretch>
        </p:blipFill>
        <p:spPr>
          <a:xfrm>
            <a:off x="20877175" y="15193739"/>
            <a:ext cx="8430678" cy="4842129"/>
          </a:xfrm>
          <a:prstGeom prst="rect">
            <a:avLst/>
          </a:prstGeom>
        </p:spPr>
      </p:pic>
      <p:pic>
        <p:nvPicPr>
          <p:cNvPr id="31" name="Immagine 30" descr="Img7.tif"/>
          <p:cNvPicPr preferRelativeResize="0">
            <a:picLocks/>
          </p:cNvPicPr>
          <p:nvPr/>
        </p:nvPicPr>
        <p:blipFill>
          <a:blip r:embed="rId15" cstate="print"/>
          <a:stretch>
            <a:fillRect/>
          </a:stretch>
        </p:blipFill>
        <p:spPr>
          <a:xfrm>
            <a:off x="31161533" y="15320162"/>
            <a:ext cx="8430678" cy="4842129"/>
          </a:xfrm>
          <a:prstGeom prst="rect">
            <a:avLst/>
          </a:prstGeom>
        </p:spPr>
      </p:pic>
      <p:pic>
        <p:nvPicPr>
          <p:cNvPr id="32" name="Immagine 31" descr="LOGO TETHYS"/>
          <p:cNvPicPr/>
          <p:nvPr/>
        </p:nvPicPr>
        <p:blipFill>
          <a:blip r:embed="rId16" cstate="print"/>
          <a:srcRect/>
          <a:stretch>
            <a:fillRect/>
          </a:stretch>
        </p:blipFill>
        <p:spPr bwMode="auto">
          <a:xfrm>
            <a:off x="37804797" y="144067"/>
            <a:ext cx="1872208" cy="2016275"/>
          </a:xfrm>
          <a:prstGeom prst="rect">
            <a:avLst/>
          </a:prstGeom>
          <a:noFill/>
          <a:ln w="9525">
            <a:noFill/>
            <a:miter lim="800000"/>
            <a:headEnd/>
            <a:tailEnd/>
          </a:ln>
        </p:spPr>
      </p:pic>
      <p:pic>
        <p:nvPicPr>
          <p:cNvPr id="33" name="Immagine 32" descr="Img8.tif"/>
          <p:cNvPicPr>
            <a:picLocks noChangeAspect="1"/>
          </p:cNvPicPr>
          <p:nvPr/>
        </p:nvPicPr>
        <p:blipFill>
          <a:blip r:embed="rId17" cstate="print"/>
          <a:stretch>
            <a:fillRect/>
          </a:stretch>
        </p:blipFill>
        <p:spPr>
          <a:xfrm>
            <a:off x="32260181" y="20234299"/>
            <a:ext cx="6192688" cy="2592287"/>
          </a:xfrm>
          <a:prstGeom prst="rect">
            <a:avLst/>
          </a:prstGeom>
        </p:spPr>
      </p:pic>
      <p:sp>
        <p:nvSpPr>
          <p:cNvPr id="26" name="CasellaDiTesto 25"/>
          <p:cNvSpPr txBox="1"/>
          <p:nvPr/>
        </p:nvSpPr>
        <p:spPr>
          <a:xfrm>
            <a:off x="31468093" y="14280862"/>
            <a:ext cx="8496944" cy="984885"/>
          </a:xfrm>
          <a:prstGeom prst="rect">
            <a:avLst/>
          </a:prstGeom>
          <a:noFill/>
        </p:spPr>
        <p:txBody>
          <a:bodyPr wrap="square" rtlCol="0">
            <a:spAutoFit/>
          </a:bodyPr>
          <a:lstStyle/>
          <a:p>
            <a:r>
              <a:rPr lang="it-IT" sz="2900" i="1" dirty="0" smtClean="0"/>
              <a:t>Temperature variations </a:t>
            </a:r>
            <a:r>
              <a:rPr lang="it-IT" sz="2900" i="1" dirty="0" err="1" smtClean="0"/>
              <a:t>into</a:t>
            </a:r>
            <a:r>
              <a:rPr lang="it-IT" sz="2900" i="1" dirty="0" smtClean="0"/>
              <a:t> the monitoring </a:t>
            </a:r>
            <a:r>
              <a:rPr lang="it-IT" sz="2900" i="1" dirty="0" err="1" smtClean="0"/>
              <a:t>well</a:t>
            </a:r>
            <a:r>
              <a:rPr lang="it-IT" sz="2900" i="1" dirty="0" smtClean="0"/>
              <a:t>  P1 (1.93 m downstream the center </a:t>
            </a:r>
            <a:r>
              <a:rPr lang="it-IT" sz="2900" i="1" dirty="0" err="1" smtClean="0"/>
              <a:t>of</a:t>
            </a:r>
            <a:r>
              <a:rPr lang="it-IT" sz="2900" i="1" dirty="0" smtClean="0"/>
              <a:t> BHE1)</a:t>
            </a:r>
            <a:endParaRPr lang="en-GB" sz="2900" dirty="0"/>
          </a:p>
        </p:txBody>
      </p:sp>
      <p:sp>
        <p:nvSpPr>
          <p:cNvPr id="29" name="CasellaDiTesto 28"/>
          <p:cNvSpPr txBox="1"/>
          <p:nvPr/>
        </p:nvSpPr>
        <p:spPr>
          <a:xfrm>
            <a:off x="6985373" y="29186518"/>
            <a:ext cx="5760640" cy="984885"/>
          </a:xfrm>
          <a:prstGeom prst="rect">
            <a:avLst/>
          </a:prstGeom>
          <a:noFill/>
        </p:spPr>
        <p:txBody>
          <a:bodyPr wrap="square" rtlCol="0">
            <a:spAutoFit/>
          </a:bodyPr>
          <a:lstStyle/>
          <a:p>
            <a:r>
              <a:rPr lang="it-IT" sz="2900" dirty="0" smtClean="0"/>
              <a:t>_____________________________</a:t>
            </a:r>
          </a:p>
          <a:p>
            <a:r>
              <a:rPr lang="it-IT" sz="2900" dirty="0" smtClean="0"/>
              <a:t>                             </a:t>
            </a:r>
            <a:r>
              <a:rPr lang="it-IT" sz="2400" dirty="0" smtClean="0"/>
              <a:t>2.72 m</a:t>
            </a:r>
            <a:endParaRPr lang="en-GB" sz="2400" dirty="0"/>
          </a:p>
        </p:txBody>
      </p:sp>
      <p:sp>
        <p:nvSpPr>
          <p:cNvPr id="39" name="CasellaDiTesto 38"/>
          <p:cNvSpPr txBox="1"/>
          <p:nvPr/>
        </p:nvSpPr>
        <p:spPr>
          <a:xfrm>
            <a:off x="36868693" y="20234299"/>
            <a:ext cx="1944216" cy="584775"/>
          </a:xfrm>
          <a:prstGeom prst="rect">
            <a:avLst/>
          </a:prstGeom>
          <a:noFill/>
        </p:spPr>
        <p:txBody>
          <a:bodyPr wrap="square" rtlCol="0">
            <a:spAutoFit/>
          </a:bodyPr>
          <a:lstStyle/>
          <a:p>
            <a:pPr algn="ctr"/>
            <a:r>
              <a:rPr lang="it-IT" sz="1600" dirty="0" err="1" smtClean="0"/>
              <a:t>Model</a:t>
            </a:r>
            <a:r>
              <a:rPr lang="it-IT" sz="1600" dirty="0" smtClean="0"/>
              <a:t> </a:t>
            </a:r>
            <a:r>
              <a:rPr lang="it-IT" sz="1600" dirty="0" err="1" smtClean="0"/>
              <a:t>plan</a:t>
            </a:r>
            <a:endParaRPr lang="it-IT" sz="1600" dirty="0" smtClean="0"/>
          </a:p>
          <a:p>
            <a:pPr algn="ctr"/>
            <a:r>
              <a:rPr lang="it-IT" sz="1600" dirty="0" err="1" smtClean="0"/>
              <a:t>view</a:t>
            </a:r>
            <a:endParaRPr lang="en-GB"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3597</TotalTime>
  <Words>791</Words>
  <Application>Microsoft Office PowerPoint</Application>
  <PresentationFormat>Personalizzato</PresentationFormat>
  <Paragraphs>83</Paragraphs>
  <Slides>1</Slides>
  <Notes>1</Notes>
  <HiddenSlides>0</HiddenSlides>
  <MMClips>0</MMClips>
  <ScaleCrop>false</ScaleCrop>
  <HeadingPairs>
    <vt:vector size="4" baseType="variant">
      <vt:variant>
        <vt:lpstr>Tema</vt:lpstr>
      </vt:variant>
      <vt:variant>
        <vt:i4>1</vt:i4>
      </vt:variant>
      <vt:variant>
        <vt:lpstr>Titoli diapositive</vt:lpstr>
      </vt:variant>
      <vt:variant>
        <vt:i4>1</vt:i4>
      </vt:variant>
    </vt:vector>
  </HeadingPairs>
  <TitlesOfParts>
    <vt:vector size="2" baseType="lpstr">
      <vt:lpstr>Tema di Office</vt:lpstr>
      <vt:lpstr>Diapositiva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User1</dc:creator>
  <cp:lastModifiedBy>Matteo</cp:lastModifiedBy>
  <cp:revision>148</cp:revision>
  <dcterms:created xsi:type="dcterms:W3CDTF">2015-07-10T14:58:44Z</dcterms:created>
  <dcterms:modified xsi:type="dcterms:W3CDTF">2015-08-06T11:17:25Z</dcterms:modified>
</cp:coreProperties>
</file>